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8" r:id="rId5"/>
    <p:sldId id="261" r:id="rId6"/>
    <p:sldId id="315" r:id="rId7"/>
    <p:sldId id="262" r:id="rId8"/>
    <p:sldId id="264" r:id="rId9"/>
    <p:sldId id="318" r:id="rId10"/>
    <p:sldId id="278" r:id="rId11"/>
    <p:sldId id="319" r:id="rId12"/>
    <p:sldId id="321" r:id="rId13"/>
    <p:sldId id="320" r:id="rId14"/>
    <p:sldId id="271" r:id="rId15"/>
    <p:sldId id="260" r:id="rId16"/>
    <p:sldId id="304" r:id="rId17"/>
    <p:sldId id="331" r:id="rId18"/>
    <p:sldId id="324" r:id="rId19"/>
    <p:sldId id="325" r:id="rId20"/>
    <p:sldId id="298" r:id="rId21"/>
    <p:sldId id="317" r:id="rId22"/>
    <p:sldId id="310" r:id="rId23"/>
    <p:sldId id="307" r:id="rId24"/>
    <p:sldId id="323" r:id="rId25"/>
    <p:sldId id="311" r:id="rId26"/>
    <p:sldId id="326" r:id="rId27"/>
    <p:sldId id="327" r:id="rId28"/>
    <p:sldId id="328" r:id="rId29"/>
    <p:sldId id="333" r:id="rId30"/>
    <p:sldId id="274" r:id="rId31"/>
    <p:sldId id="330" r:id="rId32"/>
    <p:sldId id="281" r:id="rId33"/>
    <p:sldId id="289" r:id="rId34"/>
    <p:sldId id="316" r:id="rId3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07CA51-41F3-4F62-A24E-5456421045FC}" type="datetimeFigureOut">
              <a:rPr lang="en-GB" smtClean="0"/>
              <a:t>12/02/2024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3D3E66-B559-4B62-AAE6-9259C05D0F8C}" type="slidenum">
              <a:rPr lang="en-GB" smtClean="0"/>
              <a:t>‹#›</a:t>
            </a:fld>
            <a:endParaRPr lang="en-GB"/>
          </a:p>
        </p:txBody>
      </p:sp>
    </p:spTree>
    <p:extLst>
      <p:ext uri="{BB962C8B-B14F-4D97-AF65-F5344CB8AC3E}">
        <p14:creationId xmlns:p14="http://schemas.microsoft.com/office/powerpoint/2010/main" val="225389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IMIQualifications@iam.org.u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a:t>
            </a:fld>
            <a:endParaRPr lang="en-GB"/>
          </a:p>
        </p:txBody>
      </p:sp>
    </p:spTree>
    <p:extLst>
      <p:ext uri="{BB962C8B-B14F-4D97-AF65-F5344CB8AC3E}">
        <p14:creationId xmlns:p14="http://schemas.microsoft.com/office/powerpoint/2010/main" val="410167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Scrolling further we come to the final selection, ‘Other Supporting Documents’</a:t>
            </a:r>
          </a:p>
          <a:p>
            <a:endParaRPr lang="en-GB"/>
          </a:p>
          <a:p>
            <a:r>
              <a:rPr lang="en-GB"/>
              <a:t>These are very useful and rather than waiting until you have a problem before referring to them, take a look now; give yourself a working knowledge so hopefully you can avoid a situation developing.</a:t>
            </a:r>
          </a:p>
          <a:p>
            <a:endParaRPr lang="en-GB"/>
          </a:p>
          <a:p>
            <a:r>
              <a:rPr lang="en-GB"/>
              <a:t>We can all usually tell from a situation if a complaint is likely to be forthcoming. If you think that is likely, please speak to your ASDM asap</a:t>
            </a:r>
          </a:p>
          <a:p>
            <a:endParaRPr lang="en-GB"/>
          </a:p>
          <a:p>
            <a:r>
              <a:rPr lang="en-GB"/>
              <a:t>If you feel there is something that could be added to the IMI </a:t>
            </a:r>
            <a:r>
              <a:rPr lang="en-GB" sz="1200"/>
              <a:t>National Observer Assessor section, or Volunteer Resources at all, then please enter it in the chat now, or contact your ASDM </a:t>
            </a:r>
            <a:endParaRPr lang="en-GB"/>
          </a:p>
          <a:p>
            <a:endParaRPr lang="en-GB"/>
          </a:p>
          <a:p>
            <a:r>
              <a:rPr lang="en-GB"/>
              <a:t>. </a:t>
            </a:r>
          </a:p>
        </p:txBody>
      </p:sp>
      <p:sp>
        <p:nvSpPr>
          <p:cNvPr id="4" name="Slide Number Placeholder 3"/>
          <p:cNvSpPr>
            <a:spLocks noGrp="1"/>
          </p:cNvSpPr>
          <p:nvPr>
            <p:ph type="sldNum" sz="quarter" idx="5"/>
          </p:nvPr>
        </p:nvSpPr>
        <p:spPr/>
        <p:txBody>
          <a:bodyPr/>
          <a:lstStyle/>
          <a:p>
            <a:fld id="{1E3D3E66-B559-4B62-AAE6-9259C05D0F8C}" type="slidenum">
              <a:rPr lang="en-GB" smtClean="0"/>
              <a:t>10</a:t>
            </a:fld>
            <a:endParaRPr lang="en-GB"/>
          </a:p>
        </p:txBody>
      </p:sp>
    </p:spTree>
    <p:extLst>
      <p:ext uri="{BB962C8B-B14F-4D97-AF65-F5344CB8AC3E}">
        <p14:creationId xmlns:p14="http://schemas.microsoft.com/office/powerpoint/2010/main" val="306564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Without a notification from IMI Qualifications, the assessment cannot take place. You will be notified at the same time as the candidate. If you think there may be a conflict of interests, (Personal friends, past disagreements etc.) contact your ASDM immediately.</a:t>
            </a:r>
          </a:p>
          <a:p>
            <a:endParaRPr lang="en-GB"/>
          </a:p>
          <a:p>
            <a:r>
              <a:rPr lang="en-GB"/>
              <a:t>CLICK Upon receipt of the email notification, contact the candidate, introduce yourself as their assessor and ask about suitable dates and times for the assessment. We would appreciate if you could do this within 5 days. The candidates have worked hard for this, and we want to be fair to them and match their expectations.</a:t>
            </a:r>
          </a:p>
          <a:p>
            <a:endParaRPr lang="en-GB"/>
          </a:p>
          <a:p>
            <a:r>
              <a:rPr lang="en-GB"/>
              <a:t>CLICK Note the progress of the assessment on DARTS (Accepted, Appointment set etc).</a:t>
            </a:r>
          </a:p>
          <a:p>
            <a:endParaRPr lang="en-GB"/>
          </a:p>
          <a:p>
            <a:r>
              <a:rPr lang="en-GB"/>
              <a:t>If you reject the appointment, you MUST enter a reason when prompted, and un-set the appointment</a:t>
            </a:r>
          </a:p>
          <a:p>
            <a:endParaRPr lang="en-GB"/>
          </a:p>
          <a:p>
            <a:r>
              <a:rPr lang="en-GB"/>
              <a:t>CLICK Again, we would appreciate this being completed within 5 days so we can get the information out to the candidate.</a:t>
            </a:r>
          </a:p>
          <a:p>
            <a:endParaRPr lang="en-GB"/>
          </a:p>
          <a:p>
            <a:r>
              <a:rPr lang="en-GB"/>
              <a:t>If you reject the appointment, you MUST enter a reason when prompted.</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11</a:t>
            </a:fld>
            <a:endParaRPr lang="en-GB"/>
          </a:p>
        </p:txBody>
      </p:sp>
    </p:spTree>
    <p:extLst>
      <p:ext uri="{BB962C8B-B14F-4D97-AF65-F5344CB8AC3E}">
        <p14:creationId xmlns:p14="http://schemas.microsoft.com/office/powerpoint/2010/main" val="378616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Consider using a template for your emails. These need to be consistent and clear. All candidates must receive the same basic information.</a:t>
            </a:r>
          </a:p>
          <a:p>
            <a:endParaRPr lang="en-GB"/>
          </a:p>
          <a:p>
            <a:r>
              <a:rPr lang="en-GB"/>
              <a:t>CLICK After you have agreed on a date and time, confirm in an email with your chosen scenario.</a:t>
            </a:r>
          </a:p>
          <a:p>
            <a:endParaRPr lang="en-GB"/>
          </a:p>
          <a:p>
            <a:r>
              <a:rPr lang="en-GB"/>
              <a:t>CLICK Attach relevant documents to that email, such as the Candidate Guidance, a NOPS form and Document Declarations – one completed by you, the other blank for them to return.</a:t>
            </a:r>
          </a:p>
          <a:p>
            <a:endParaRPr lang="en-GB"/>
          </a:p>
          <a:p>
            <a:r>
              <a:rPr lang="en-GB"/>
              <a:t>CLICK It is also worth noting the communications you get back regarding the manner and time to respond; are the language and style suitable for contact with a new associate? Where they prompt, or delayed?</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12</a:t>
            </a:fld>
            <a:endParaRPr lang="en-GB"/>
          </a:p>
        </p:txBody>
      </p:sp>
    </p:spTree>
    <p:extLst>
      <p:ext uri="{BB962C8B-B14F-4D97-AF65-F5344CB8AC3E}">
        <p14:creationId xmlns:p14="http://schemas.microsoft.com/office/powerpoint/2010/main" val="1420091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Their reply should also give you a meeting venue. Does this comply with IAM RoadSmart guidelines?</a:t>
            </a:r>
          </a:p>
          <a:p>
            <a:endParaRPr lang="en-GB"/>
          </a:p>
          <a:p>
            <a:r>
              <a:rPr lang="en-GB"/>
              <a:t>CLICK Smart suitable clothing for both you and the candidate, IAM RoadSmart branded clothing wherever possible. Are both vehicles clean and presentable, taking into account prevailing weather conditions? Are car interiors clean and litter-free?</a:t>
            </a:r>
          </a:p>
          <a:p>
            <a:endParaRPr lang="en-GB"/>
          </a:p>
          <a:p>
            <a:r>
              <a:rPr lang="en-GB"/>
              <a:t>CLICK The generic IAM RoadSmart risk assessment for Observing is the appropriate one for you to use in your role.</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13</a:t>
            </a:fld>
            <a:endParaRPr lang="en-GB"/>
          </a:p>
        </p:txBody>
      </p:sp>
    </p:spTree>
    <p:extLst>
      <p:ext uri="{BB962C8B-B14F-4D97-AF65-F5344CB8AC3E}">
        <p14:creationId xmlns:p14="http://schemas.microsoft.com/office/powerpoint/2010/main" val="386943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Sickness can happen at any time, to anybody, so this could be you or the candidate</a:t>
            </a:r>
          </a:p>
          <a:p>
            <a:endParaRPr lang="en-GB"/>
          </a:p>
          <a:p>
            <a:r>
              <a:rPr lang="en-GB"/>
              <a:t>CLICK Mechanical problems can, again, occur to anyone. Have the candidate’s mobile number as a hard copy or stored on your phone. Don’t rely on cloud services, but remember to delete afterwards (GDPR)</a:t>
            </a:r>
          </a:p>
          <a:p>
            <a:endParaRPr lang="en-GB"/>
          </a:p>
          <a:p>
            <a:r>
              <a:rPr lang="en-GB"/>
              <a:t>CLICK Most of you know about the ‘5 degree’ guidance; Below freezing overnight and doesn’t exceed +5 degrees in the day – consider rescheduling ride/drive. As the Assessor, you make the decision. Be sensible and don’t forget heat extremes can be just as dangerous.</a:t>
            </a:r>
          </a:p>
          <a:p>
            <a:endParaRPr lang="en-GB"/>
          </a:p>
          <a:p>
            <a:r>
              <a:rPr lang="en-GB"/>
              <a:t>CLICK They will often breathe a sigh of relief as they consider cancelling, but don’t want to appear weak. They want someone else to take the decision for them.</a:t>
            </a:r>
          </a:p>
        </p:txBody>
      </p:sp>
      <p:sp>
        <p:nvSpPr>
          <p:cNvPr id="4" name="Slide Number Placeholder 3"/>
          <p:cNvSpPr>
            <a:spLocks noGrp="1"/>
          </p:cNvSpPr>
          <p:nvPr>
            <p:ph type="sldNum" sz="quarter" idx="5"/>
          </p:nvPr>
        </p:nvSpPr>
        <p:spPr/>
        <p:txBody>
          <a:bodyPr/>
          <a:lstStyle/>
          <a:p>
            <a:fld id="{1E3D3E66-B559-4B62-AAE6-9259C05D0F8C}" type="slidenum">
              <a:rPr lang="en-GB" smtClean="0"/>
              <a:t>14</a:t>
            </a:fld>
            <a:endParaRPr lang="en-GB"/>
          </a:p>
        </p:txBody>
      </p:sp>
    </p:spTree>
    <p:extLst>
      <p:ext uri="{BB962C8B-B14F-4D97-AF65-F5344CB8AC3E}">
        <p14:creationId xmlns:p14="http://schemas.microsoft.com/office/powerpoint/2010/main" val="254985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 NO about 2 hours.</a:t>
            </a:r>
          </a:p>
          <a:p>
            <a:endParaRPr lang="en-GB"/>
          </a:p>
          <a:p>
            <a:endParaRPr lang="en-GB"/>
          </a:p>
          <a:p>
            <a:r>
              <a:rPr lang="en-GB"/>
              <a:t>Motorcycle assessments may take slightly longer due to the removal of clothing and re-dressing.</a:t>
            </a:r>
          </a:p>
          <a:p>
            <a:endParaRPr lang="en-GB"/>
          </a:p>
          <a:p>
            <a:endParaRPr lang="en-GB"/>
          </a:p>
          <a:p>
            <a:r>
              <a:rPr lang="en-GB"/>
              <a:t>This does not account for time spent over a coffee, etc</a:t>
            </a:r>
          </a:p>
          <a:p>
            <a:endParaRPr lang="en-GB"/>
          </a:p>
          <a:p>
            <a:endParaRPr lang="en-GB"/>
          </a:p>
          <a:p>
            <a:r>
              <a:rPr lang="en-GB"/>
              <a:t>A referral (re-test) will be allocated the same time as the normal assessment but please note it may only be for either their riding/driving skills or their observing skills, resulting in the assessment time being halved.</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15</a:t>
            </a:fld>
            <a:endParaRPr lang="en-GB"/>
          </a:p>
        </p:txBody>
      </p:sp>
    </p:spTree>
    <p:extLst>
      <p:ext uri="{BB962C8B-B14F-4D97-AF65-F5344CB8AC3E}">
        <p14:creationId xmlns:p14="http://schemas.microsoft.com/office/powerpoint/2010/main" val="2761144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IMI NO QA (re-qualification) is about an hour</a:t>
            </a:r>
          </a:p>
          <a:p>
            <a:endParaRPr lang="en-GB"/>
          </a:p>
          <a:p>
            <a:r>
              <a:rPr lang="en-GB"/>
              <a:t>Motorcycle assessments may take slightly longer due to the removal of clothing and re-dressing.</a:t>
            </a:r>
          </a:p>
          <a:p>
            <a:endParaRPr lang="en-GB"/>
          </a:p>
          <a:p>
            <a:r>
              <a:rPr lang="en-GB"/>
              <a:t>Again, his does not account for time spent over a coffee, etc</a:t>
            </a:r>
          </a:p>
          <a:p>
            <a:endParaRPr lang="en-GB"/>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16</a:t>
            </a:fld>
            <a:endParaRPr lang="en-GB"/>
          </a:p>
        </p:txBody>
      </p:sp>
    </p:spTree>
    <p:extLst>
      <p:ext uri="{BB962C8B-B14F-4D97-AF65-F5344CB8AC3E}">
        <p14:creationId xmlns:p14="http://schemas.microsoft.com/office/powerpoint/2010/main" val="1838550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It MUST be safe and legal at all times without exception. Do not place yourself in danger by, for example, overtaking between vehicles, exceeding speed limits, contravening STOP signs etc.</a:t>
            </a:r>
          </a:p>
          <a:p>
            <a:endParaRPr lang="en-GB"/>
          </a:p>
          <a:p>
            <a:r>
              <a:rPr lang="en-GB"/>
              <a:t>CLICK The idea is not to catch the observer out, which is easy to do, but to assess their skill and competency, NOT their experience; that will come with time. This is a pass/fail assessment, there is no F1RST equivalent. They have to be ‘good enough’</a:t>
            </a:r>
          </a:p>
          <a:p>
            <a:endParaRPr lang="en-GB"/>
          </a:p>
          <a:p>
            <a:r>
              <a:rPr lang="en-GB"/>
              <a:t>CLICK You must have decided on your role BEFORE the ride/drive commences, so have a plan and stick with it. Know what faults you are going to display, and their cause.</a:t>
            </a:r>
          </a:p>
          <a:p>
            <a:endParaRPr lang="en-GB"/>
          </a:p>
          <a:p>
            <a:r>
              <a:rPr lang="en-GB"/>
              <a:t>Changing your plan mid-session is unfair on your candidate and you will also confuse yourself.</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17</a:t>
            </a:fld>
            <a:endParaRPr lang="en-GB"/>
          </a:p>
        </p:txBody>
      </p:sp>
    </p:spTree>
    <p:extLst>
      <p:ext uri="{BB962C8B-B14F-4D97-AF65-F5344CB8AC3E}">
        <p14:creationId xmlns:p14="http://schemas.microsoft.com/office/powerpoint/2010/main" val="274690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Do not lose sight of the fact that the candidate could deliver a comprehensive briefing with development points covering the scenario before you set off. If they ask you the right questions and listen to your answers this could, and does, happen. Reward that.</a:t>
            </a:r>
          </a:p>
          <a:p>
            <a:endParaRPr lang="en-GB"/>
          </a:p>
          <a:p>
            <a:r>
              <a:rPr lang="en-GB"/>
              <a:t>CLICK If the briefing is so good that it ‘corrects’ your planned faults, it would be perverse to ride to your intended plan.</a:t>
            </a:r>
          </a:p>
          <a:p>
            <a:endParaRPr lang="en-GB"/>
          </a:p>
          <a:p>
            <a:r>
              <a:rPr lang="en-GB"/>
              <a:t>CLICK You could still display some minor points to improve on or ride/drive well. If the mid-ride brief reflects that good ride, then the second part should be good, too.</a:t>
            </a:r>
          </a:p>
          <a:p>
            <a:endParaRPr lang="en-GB"/>
          </a:p>
          <a:p>
            <a:r>
              <a:rPr lang="en-GB"/>
              <a:t>This decision, and the reasons behind it, should be evidenced in your report.</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18</a:t>
            </a:fld>
            <a:endParaRPr lang="en-GB"/>
          </a:p>
        </p:txBody>
      </p:sp>
    </p:spTree>
    <p:extLst>
      <p:ext uri="{BB962C8B-B14F-4D97-AF65-F5344CB8AC3E}">
        <p14:creationId xmlns:p14="http://schemas.microsoft.com/office/powerpoint/2010/main" val="365692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146565"/>
          </a:xfrm>
        </p:spPr>
        <p:txBody>
          <a:bodyPr/>
          <a:lstStyle/>
          <a:p>
            <a:r>
              <a:rPr lang="en-GB"/>
              <a:t>CLICK Your report must be evidence-based and balanced. If there is insufficient evidence in your report it will be rejected by the internal verifier. ‘A ride/drive to the required standard’ is insufficient!</a:t>
            </a:r>
          </a:p>
          <a:p>
            <a:endParaRPr lang="en-GB"/>
          </a:p>
          <a:p>
            <a:r>
              <a:rPr lang="en-GB"/>
              <a:t>Use locations to assist the candidates’ memory. For example, road names, junction names, landmarks, colour/type of vehicles involved etc. Anything that helps jog the memory of the incident.</a:t>
            </a:r>
          </a:p>
          <a:p>
            <a:endParaRPr lang="en-GB"/>
          </a:p>
          <a:p>
            <a:r>
              <a:rPr lang="en-GB"/>
              <a:t>A candidate reading your report should know why they passed or failed and what they have to do to improve.</a:t>
            </a:r>
          </a:p>
          <a:p>
            <a:endParaRPr lang="en-GB"/>
          </a:p>
          <a:p>
            <a:r>
              <a:rPr lang="en-GB"/>
              <a:t>CLICK Candidates should have some development points to work on – An unsuccessful candidate should know what is necessary to pass, a successful candidate should know why they have passed and how to improve </a:t>
            </a:r>
            <a:r>
              <a:rPr lang="en-GB" i="1"/>
              <a:t>Both Parts</a:t>
            </a:r>
            <a:r>
              <a:rPr lang="en-GB"/>
              <a:t>.</a:t>
            </a:r>
          </a:p>
          <a:p>
            <a:endParaRPr lang="en-GB"/>
          </a:p>
          <a:p>
            <a:r>
              <a:rPr lang="en-GB"/>
              <a:t>CLICK For successful candidates add words of congratulations on achieving the role. “Passed” isn’t enough. Your report must include “X has demonstrated the required skill level of a National Observer” or similar wording.</a:t>
            </a:r>
          </a:p>
          <a:p>
            <a:endParaRPr lang="en-GB"/>
          </a:p>
          <a:p>
            <a:r>
              <a:rPr lang="en-GB"/>
              <a:t>CLICK Reports are subject to sampling by internal and external verifiers. More on that later</a:t>
            </a:r>
          </a:p>
          <a:p>
            <a:endParaRPr lang="en-GB"/>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19</a:t>
            </a:fld>
            <a:endParaRPr lang="en-GB"/>
          </a:p>
        </p:txBody>
      </p:sp>
    </p:spTree>
    <p:extLst>
      <p:ext uri="{BB962C8B-B14F-4D97-AF65-F5344CB8AC3E}">
        <p14:creationId xmlns:p14="http://schemas.microsoft.com/office/powerpoint/2010/main" val="17821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Remind people that the session is for one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Session will not be recorded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Use Chat facility for questions, which will be dealt with at the end, time permitting.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Feel free to eat/drink…but put yourself on mute and turn off the camera.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Remind everyone to save questions for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Respect and politeness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 presentation will be available under the IMI NOA section on the IAMRS Dashboard once all seminars are complete</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a:t>
            </a:fld>
            <a:endParaRPr lang="en-GB"/>
          </a:p>
        </p:txBody>
      </p:sp>
    </p:spTree>
    <p:extLst>
      <p:ext uri="{BB962C8B-B14F-4D97-AF65-F5344CB8AC3E}">
        <p14:creationId xmlns:p14="http://schemas.microsoft.com/office/powerpoint/2010/main" val="40895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Consider using Microsoft Word to prepare the report then copy into DARTS.</a:t>
            </a:r>
          </a:p>
          <a:p>
            <a:endParaRPr lang="en-GB"/>
          </a:p>
          <a:p>
            <a:r>
              <a:rPr lang="en-GB"/>
              <a:t>DARTS does not paragraph, grammar or spell check your work!</a:t>
            </a:r>
          </a:p>
          <a:p>
            <a:endParaRPr lang="en-GB"/>
          </a:p>
          <a:p>
            <a:r>
              <a:rPr lang="en-GB"/>
              <a:t>Create paragraphs in your report, it will improve the presentation.</a:t>
            </a:r>
          </a:p>
          <a:p>
            <a:endParaRPr lang="en-GB"/>
          </a:p>
          <a:p>
            <a:r>
              <a:rPr lang="en-GB"/>
              <a:t>Do not use ‘tabs or indents, these won’t be recognised in DARTS.</a:t>
            </a:r>
          </a:p>
          <a:p>
            <a:endParaRPr lang="en-GB"/>
          </a:p>
          <a:p>
            <a:r>
              <a:rPr lang="en-GB"/>
              <a:t>Use your IAMRS membership number as your assessor number.</a:t>
            </a:r>
          </a:p>
          <a:p>
            <a:endParaRPr lang="en-GB"/>
          </a:p>
          <a:p>
            <a:r>
              <a:rPr lang="en-GB"/>
              <a:t>CLICK Terminology in your report must relate to the publications (ADC / ARC / Roadcraft / Highway Code). There is no need to cross-reference the competency numbers on the NOPS form, so long as someone reading the report understands if it was a pass/fail and why.</a:t>
            </a:r>
          </a:p>
          <a:p>
            <a:endParaRPr lang="en-GB"/>
          </a:p>
          <a:p>
            <a:r>
              <a:rPr lang="en-GB"/>
              <a:t>CLICK Your reports should be easy to read and clear.</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20</a:t>
            </a:fld>
            <a:endParaRPr lang="en-GB"/>
          </a:p>
        </p:txBody>
      </p:sp>
    </p:spTree>
    <p:extLst>
      <p:ext uri="{BB962C8B-B14F-4D97-AF65-F5344CB8AC3E}">
        <p14:creationId xmlns:p14="http://schemas.microsoft.com/office/powerpoint/2010/main" val="150439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CLICK If you use acronyms and mnemonics only use those in common use.</a:t>
            </a:r>
          </a:p>
          <a:p>
            <a:endParaRPr lang="en-GB"/>
          </a:p>
          <a:p>
            <a:r>
              <a:rPr lang="en-GB"/>
              <a:t>CLICK Just using normal fonts, line spacings etc aim for about an A4 page of text. If you reach a page and a half, consider trimming it down.</a:t>
            </a:r>
          </a:p>
          <a:p>
            <a:endParaRPr lang="en-GB"/>
          </a:p>
          <a:p>
            <a:r>
              <a:rPr lang="en-GB"/>
              <a:t>It is recognised a ‘fail’ report or a report on a session that may result in a complaint may be slightly larger.</a:t>
            </a:r>
          </a:p>
          <a:p>
            <a:endParaRPr lang="en-GB"/>
          </a:p>
          <a:p>
            <a:r>
              <a:rPr lang="en-GB"/>
              <a:t>We do not need a turn-by-turn analysis of the entire session. Use the templates as a guide but personalise them to suit your style. They should be an easy-to-read summary of the session, highlighting why it was (or wasn’t) successful.</a:t>
            </a:r>
          </a:p>
          <a:p>
            <a:endParaRPr lang="en-GB"/>
          </a:p>
          <a:p>
            <a:r>
              <a:rPr lang="en-GB"/>
              <a:t>CLICK The templates on the website have been designed for a purpose…please do use them.</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21</a:t>
            </a:fld>
            <a:endParaRPr lang="en-GB"/>
          </a:p>
        </p:txBody>
      </p:sp>
    </p:spTree>
    <p:extLst>
      <p:ext uri="{BB962C8B-B14F-4D97-AF65-F5344CB8AC3E}">
        <p14:creationId xmlns:p14="http://schemas.microsoft.com/office/powerpoint/2010/main" val="3824475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Be honest and accurate – it may not be you who delivers the reassessment of an unsuccessful candidate, and your report will form the basis of the candidate’s additional training. If you don’t mention an important point, it may be repeated.</a:t>
            </a:r>
          </a:p>
          <a:p>
            <a:endParaRPr lang="en-GB"/>
          </a:p>
          <a:p>
            <a:r>
              <a:rPr lang="en-GB"/>
              <a:t>CLICK Presentation is very important – it’s a professional assessment delivered by professionals to professionals – your report should complement that.</a:t>
            </a:r>
          </a:p>
          <a:p>
            <a:endParaRPr lang="en-GB"/>
          </a:p>
          <a:p>
            <a:r>
              <a:rPr lang="en-GB"/>
              <a:t>CLICK The candidate will receive a copy of whatever you enter into DARTS. Do not write anything you don’t wish them, or the group, to see.</a:t>
            </a:r>
          </a:p>
          <a:p>
            <a:endParaRPr lang="en-GB"/>
          </a:p>
          <a:p>
            <a:r>
              <a:rPr lang="en-GB"/>
              <a:t>CLICK What is the requested time for completion of the DARTS report after the assessment?</a:t>
            </a:r>
          </a:p>
          <a:p>
            <a:endParaRPr lang="en-GB"/>
          </a:p>
          <a:p>
            <a:r>
              <a:rPr lang="en-GB"/>
              <a:t>5 Days</a:t>
            </a:r>
          </a:p>
          <a:p>
            <a:endParaRPr lang="en-GB"/>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22</a:t>
            </a:fld>
            <a:endParaRPr lang="en-GB"/>
          </a:p>
        </p:txBody>
      </p:sp>
    </p:spTree>
    <p:extLst>
      <p:ext uri="{BB962C8B-B14F-4D97-AF65-F5344CB8AC3E}">
        <p14:creationId xmlns:p14="http://schemas.microsoft.com/office/powerpoint/2010/main" val="230444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2"/>
            <a:ext cx="5438140" cy="4651391"/>
          </a:xfrm>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a:t>Reports are subject to sampling by internal and external verifiers. Until the report is approved by the verifier, the result will not be passed to the candidate, and you will not be paid.</a:t>
            </a:r>
          </a:p>
          <a:p>
            <a:endParaRPr lang="en-GB"/>
          </a:p>
          <a:p>
            <a:r>
              <a:rPr lang="en-GB"/>
              <a:t>Things are always slightly difficult when you start a new role, and our internal verifier, Alex Hathaway, is there to help you. He has a great deal of first-hand experience as an Observer, examiner, NOA and committee member.</a:t>
            </a:r>
          </a:p>
          <a:p>
            <a:endParaRPr lang="en-GB"/>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a:t>His role is to verify that your report meets IMI standards, not to be awkward and push back.</a:t>
            </a:r>
          </a:p>
          <a:p>
            <a:endParaRPr lang="en-GB"/>
          </a:p>
          <a:p>
            <a:r>
              <a:rPr lang="en-GB"/>
              <a:t>CLICK If he cannot accept your report, he will let you know why and offer suggestions and examples.</a:t>
            </a:r>
          </a:p>
          <a:p>
            <a:endParaRPr lang="en-GB"/>
          </a:p>
          <a:p>
            <a:r>
              <a:rPr lang="en-GB"/>
              <a:t>CLICK He may offer to speak to you by phone, but he only works part-time, or he may refer you to your ASDM</a:t>
            </a:r>
          </a:p>
          <a:p>
            <a:endParaRPr lang="en-GB"/>
          </a:p>
          <a:p>
            <a:r>
              <a:rPr lang="en-GB"/>
              <a:t>He is there to help you and maintain standards.</a:t>
            </a:r>
          </a:p>
          <a:p>
            <a:endParaRPr lang="en-GB"/>
          </a:p>
          <a:p>
            <a:r>
              <a:rPr lang="en-GB"/>
              <a:t>It is not personal.</a:t>
            </a:r>
          </a:p>
          <a:p>
            <a:endParaRPr lang="en-GB"/>
          </a:p>
          <a:p>
            <a:r>
              <a:rPr lang="en-GB"/>
              <a:t>Most ‘Fail’ reports are verified. It is the ‘Pass’ that struggles.</a:t>
            </a:r>
          </a:p>
          <a:p>
            <a:endParaRPr lang="en-GB"/>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a:t>USE THE TEMPLATES!</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23</a:t>
            </a:fld>
            <a:endParaRPr lang="en-GB"/>
          </a:p>
        </p:txBody>
      </p:sp>
    </p:spTree>
    <p:extLst>
      <p:ext uri="{BB962C8B-B14F-4D97-AF65-F5344CB8AC3E}">
        <p14:creationId xmlns:p14="http://schemas.microsoft.com/office/powerpoint/2010/main" val="9968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2"/>
            <a:ext cx="5438140" cy="2174451"/>
          </a:xfrm>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a:t>The vast majority of reports are verified without requiring amendment, but there are some common errors to avoid</a:t>
            </a:r>
          </a:p>
          <a:p>
            <a:endParaRPr lang="en-GB"/>
          </a:p>
          <a:p>
            <a:r>
              <a:rPr lang="en-GB"/>
              <a:t>CLICK Missing the candidate IMI Awards Reg Number (on the PDF notification you receive)</a:t>
            </a:r>
          </a:p>
          <a:p>
            <a:endParaRPr lang="en-GB"/>
          </a:p>
          <a:p>
            <a:r>
              <a:rPr lang="en-GB"/>
              <a:t>Missing your Assessor PIN, which is your membership number</a:t>
            </a:r>
          </a:p>
          <a:p>
            <a:endParaRPr lang="en-GB"/>
          </a:p>
          <a:p>
            <a:r>
              <a:rPr lang="en-GB"/>
              <a:t>CLICK The IV Name and PIN is for the verifier, not you as NOA</a:t>
            </a:r>
          </a:p>
          <a:p>
            <a:endParaRPr lang="en-GB"/>
          </a:p>
          <a:p>
            <a:r>
              <a:rPr lang="en-GB"/>
              <a:t>CLICK Do not complete the Vehicle Registration Number field, due to GDPR</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3E66-B559-4B62-AAE6-9259C05D0F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2"/>
            <a:ext cx="5438140" cy="2571059"/>
          </a:xfrm>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These are the errors most often seen</a:t>
            </a: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3E66-B559-4B62-AAE6-9259C05D0F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09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5055510"/>
            <a:ext cx="5438140" cy="3908614"/>
          </a:xfrm>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Competent? Select ‘Competent’ for all sections. Try to avoid errors by selecting ‘Not Competent’ by mistake. This often happens by accident when using a computer mouse with a wheel</a:t>
            </a:r>
          </a:p>
          <a:p>
            <a:endParaRPr lang="en-GB">
              <a:solidFill>
                <a:prstClr val="black"/>
              </a:solidFill>
              <a:latin typeface="Calibri" panose="020F0502020204030204"/>
            </a:endParaRPr>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Not Competent? Select ‘Not Competent’ on the relevant competency field. There is no need to tick any other boxes in that competency, or enter any comments; they should be in the main body of the report.</a:t>
            </a:r>
          </a:p>
          <a:p>
            <a:endParaRPr lang="en-GB">
              <a:solidFill>
                <a:prstClr val="black"/>
              </a:solidFill>
              <a:latin typeface="Calibri" panose="020F0502020204030204"/>
            </a:endParaRPr>
          </a:p>
          <a:p>
            <a:r>
              <a:rPr lang="en-GB" sz="1200">
                <a:ea typeface="Tahoma"/>
                <a:cs typeface="Tahoma"/>
              </a:rPr>
              <a:t>Use Word to write report, then copy/paste into DARTS this will help with grammar and spelling.</a:t>
            </a:r>
          </a:p>
          <a:p>
            <a:endParaRPr kumimoji="0" lang="en-GB" b="0" i="0" u="none" strike="noStrike" kern="1200" cap="none" spc="0" normalizeH="0" baseline="0" noProof="0">
              <a:ln>
                <a:noFill/>
              </a:ln>
              <a:solidFill>
                <a:prstClr val="black"/>
              </a:solidFill>
              <a:effectLst/>
              <a:uLnTx/>
              <a:uFillTx/>
              <a:latin typeface="Calibri" panose="020F0502020204030204"/>
              <a:ea typeface="Tahoma"/>
              <a:cs typeface="Tahoma"/>
            </a:endParaRPr>
          </a:p>
          <a:p>
            <a:r>
              <a:rPr lang="en-GB" sz="1200">
                <a:solidFill>
                  <a:prstClr val="black"/>
                </a:solidFill>
                <a:latin typeface="Calibri" panose="020F0502020204030204"/>
                <a:ea typeface="Tahoma"/>
                <a:cs typeface="Tahoma"/>
              </a:rPr>
              <a:t>Did we mention to double-check everything? </a:t>
            </a:r>
            <a:r>
              <a:rPr lang="en-GB" sz="1200">
                <a:ea typeface="Tahoma"/>
                <a:cs typeface="Tahoma"/>
              </a:rPr>
              <a:t>Remember, the Competent/Not-competent boxes and the drive/ride scores can all be inadvertently altered by a wheel mouse.</a:t>
            </a:r>
          </a:p>
          <a:p>
            <a:endParaRPr kumimoji="0" lang="en-GB" b="0" i="0" u="none" strike="noStrike" kern="1200" cap="none" spc="0" normalizeH="0" baseline="0" noProof="0">
              <a:ln>
                <a:noFill/>
              </a:ln>
              <a:solidFill>
                <a:prstClr val="black"/>
              </a:solidFill>
              <a:effectLst/>
              <a:uLnTx/>
              <a:uFillTx/>
              <a:latin typeface="Calibri" panose="020F0502020204030204"/>
              <a:ea typeface="Tahoma"/>
              <a:cs typeface="Tahoma"/>
            </a:endParaRPr>
          </a:p>
          <a:p>
            <a:r>
              <a:rPr lang="en-GB" sz="1200">
                <a:solidFill>
                  <a:prstClr val="black"/>
                </a:solidFill>
                <a:latin typeface="Calibri" panose="020F0502020204030204"/>
                <a:ea typeface="Tahoma"/>
                <a:cs typeface="Tahoma"/>
              </a:rPr>
              <a:t>CLICK this must contain sufficient evidence to allow the verifier to check the assessment. Does it contain the evidence for either a Fail or a Pass? Does it justify the scores for the drive/ride? Forms without sufficient evidence will unfortunately be rejected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sz="1200">
              <a:ea typeface="Tahoma"/>
              <a:cs typeface="Tahoma"/>
            </a:endParaRPr>
          </a:p>
          <a:p>
            <a:endParaRPr lang="en-GB">
              <a:ea typeface="Tahoma"/>
              <a:cs typeface="Tahoma"/>
            </a:endParaRP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26</a:t>
            </a:fld>
            <a:endParaRPr lang="en-GB"/>
          </a:p>
        </p:txBody>
      </p:sp>
    </p:spTree>
    <p:extLst>
      <p:ext uri="{BB962C8B-B14F-4D97-AF65-F5344CB8AC3E}">
        <p14:creationId xmlns:p14="http://schemas.microsoft.com/office/powerpoint/2010/main" val="324662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sz="1200"/>
              <a:t>Should the candidate be unsuccessful, or decide not to take the reassessment, they must cease observing immediately as they are no longer an Observer or covered by IAMRS Group Insurance.</a:t>
            </a:r>
          </a:p>
          <a:p>
            <a:endParaRPr lang="en-GB" sz="1200"/>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sz="1200"/>
              <a:t>They can continue observing, by following the development plan from you and prepare for a National Observer re-assessment. However, this is not in place immediately, or for an indefinite period – this is for 3 months and is arranged between the group and ASDM. Any extension must be agreed by ASDM. They must be supervised by the Group Chief Observer/Training Team Lead.</a:t>
            </a:r>
          </a:p>
          <a:p>
            <a:endParaRPr lang="en-GB"/>
          </a:p>
          <a:p>
            <a:r>
              <a:rPr lang="en-GB" sz="1200">
                <a:ea typeface="Calibri" panose="020F0502020204030204" pitchFamily="34" charset="0"/>
                <a:cs typeface="Times New Roman" panose="02020603050405020304" pitchFamily="18" charset="0"/>
              </a:rPr>
              <a:t>The group must apply for the re-assessment and pay the £30 fee.</a:t>
            </a:r>
          </a:p>
          <a:p>
            <a:endParaRPr lang="en-GB" sz="1200"/>
          </a:p>
          <a:p>
            <a:endParaRPr lang="en-GB"/>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sz="1200"/>
              <a:t>Please inform ASDM of any unsuccessful candidate so they can make the Group Chief Observer/Training Team Lead aware and implement a plan.</a:t>
            </a:r>
          </a:p>
          <a:p>
            <a:endParaRPr lang="en-GB"/>
          </a:p>
          <a:p>
            <a:pPr>
              <a:lnSpc>
                <a:spcPct val="107000"/>
              </a:lnSpc>
              <a:spcAft>
                <a:spcPts val="0"/>
              </a:spcAft>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sz="1200">
                <a:ea typeface="Calibri" panose="020F0502020204030204" pitchFamily="34" charset="0"/>
                <a:cs typeface="Times New Roman" panose="02020603050405020304" pitchFamily="18" charset="0"/>
              </a:rPr>
              <a:t>They may only have to be reassessed on unsuccessful competencies, not the full assessment.</a:t>
            </a:r>
          </a:p>
          <a:p>
            <a:pPr>
              <a:lnSpc>
                <a:spcPct val="107000"/>
              </a:lnSpc>
              <a:spcAft>
                <a:spcPts val="0"/>
              </a:spcAft>
            </a:pPr>
            <a:endParaRPr lang="en-GB">
              <a:ea typeface="Calibri" panose="020F0502020204030204" pitchFamily="34" charset="0"/>
              <a:cs typeface="Times New Roman" panose="02020603050405020304" pitchFamily="18" charset="0"/>
            </a:endParaRPr>
          </a:p>
          <a:p>
            <a:pPr>
              <a:lnSpc>
                <a:spcPct val="107000"/>
              </a:lnSpc>
              <a:spcAft>
                <a:spcPts val="600"/>
              </a:spcAft>
            </a:pPr>
            <a:r>
              <a:rPr lang="en-GB" sz="1200">
                <a:cs typeface="Times New Roman" panose="02020603050405020304" pitchFamily="18" charset="0"/>
              </a:rPr>
              <a:t>Let’s look at that in more detail…</a:t>
            </a:r>
            <a:endParaRPr lang="en-GB" sz="1200"/>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27</a:t>
            </a:fld>
            <a:endParaRPr lang="en-GB"/>
          </a:p>
        </p:txBody>
      </p:sp>
    </p:spTree>
    <p:extLst>
      <p:ext uri="{BB962C8B-B14F-4D97-AF65-F5344CB8AC3E}">
        <p14:creationId xmlns:p14="http://schemas.microsoft.com/office/powerpoint/2010/main" val="3518602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3860032"/>
          </a:xfrm>
        </p:spPr>
        <p:txBody>
          <a:bodyPr/>
          <a:lstStyle/>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a:t>
            </a:r>
            <a:r>
              <a:rPr lang="en-GB"/>
              <a:t>Sometimes it is not necessary to conduct an assessed drive or ride if this element was recently assessed as competent. In this situation do not score it, simply add evidence within the comments to show when that element was passed and who assessed it.</a:t>
            </a:r>
          </a:p>
          <a:p>
            <a:endParaRPr lang="en-GB"/>
          </a:p>
          <a:p>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 Examples</a:t>
            </a:r>
          </a:p>
          <a:p>
            <a:endParaRPr lang="en-GB">
              <a:solidFill>
                <a:prstClr val="black"/>
              </a:solidFill>
              <a:latin typeface="Calibri" panose="020F0502020204030204"/>
            </a:endParaRPr>
          </a:p>
          <a:p>
            <a:r>
              <a:rPr lang="en-GB" sz="1200"/>
              <a:t>A re-test where the reason for the previous failure was observer skills, not the ride/drive element.</a:t>
            </a:r>
          </a:p>
          <a:p>
            <a:endParaRPr lang="en-GB">
              <a:ea typeface="Tahoma"/>
              <a:cs typeface="Tahoma"/>
            </a:endParaRPr>
          </a:p>
          <a:p>
            <a:r>
              <a:rPr lang="en-GB">
                <a:ea typeface="Tahoma"/>
                <a:cs typeface="Tahoma"/>
              </a:rPr>
              <a:t>CLICK </a:t>
            </a:r>
            <a:r>
              <a:rPr lang="en-GB" sz="1200">
                <a:ea typeface="Tahoma"/>
                <a:cs typeface="Tahoma"/>
              </a:rPr>
              <a:t>A recent successful Masters Assessment</a:t>
            </a:r>
          </a:p>
          <a:p>
            <a:endParaRPr lang="en-GB">
              <a:ea typeface="Tahoma"/>
              <a:cs typeface="Tahoma"/>
            </a:endParaRPr>
          </a:p>
          <a:p>
            <a:r>
              <a:rPr lang="en-GB" sz="1200">
                <a:ea typeface="Tahoma"/>
                <a:cs typeface="Tahoma"/>
              </a:rPr>
              <a:t>CLICK It may be that the ride/drive was not competent, but the observing element was.</a:t>
            </a:r>
          </a:p>
          <a:p>
            <a:endParaRPr lang="en-GB">
              <a:ea typeface="Tahoma"/>
              <a:cs typeface="Tahoma"/>
            </a:endParaRPr>
          </a:p>
          <a:p>
            <a:r>
              <a:rPr lang="en-GB" sz="1200">
                <a:ea typeface="Tahoma"/>
                <a:cs typeface="Tahoma"/>
              </a:rPr>
              <a:t>Your ASDM can advise</a:t>
            </a:r>
          </a:p>
          <a:p>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a:solidFill>
                <a:prstClr val="black"/>
              </a:solidFill>
              <a:latin typeface="Calibri" panose="020F0502020204030204"/>
            </a:endParaRP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3E66-B559-4B62-AAE6-9259C05D0F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50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Personal data must be stored securely - if electronically stored it must be password protected with a strong password.</a:t>
            </a:r>
          </a:p>
          <a:p>
            <a:endParaRPr lang="en-GB" sz="1200"/>
          </a:p>
          <a:p>
            <a:r>
              <a:rPr lang="en-GB" sz="1200"/>
              <a:t>Only keep personal data for as long as you have a legitimate reason for holding it.</a:t>
            </a:r>
          </a:p>
          <a:p>
            <a:endParaRPr lang="en-GB" sz="1200"/>
          </a:p>
          <a:p>
            <a:r>
              <a:rPr lang="en-GB" sz="1200"/>
              <a:t>You must securely destroy all personal data relating to individuals once you have submitted your DARTS report.</a:t>
            </a:r>
          </a:p>
          <a:p>
            <a:endParaRPr lang="en-GB" sz="1200"/>
          </a:p>
          <a:p>
            <a:r>
              <a:rPr lang="en-GB" sz="1200"/>
              <a:t>If you later need details e.g. for your tax return, then retrieve it from your DARTS record.</a:t>
            </a:r>
          </a:p>
          <a:p>
            <a:endParaRPr lang="en-GB" sz="1200"/>
          </a:p>
          <a:p>
            <a:r>
              <a:rPr lang="en-GB" sz="1200"/>
              <a:t>Remember to destroy all hard copies of notifications and test reports.</a:t>
            </a:r>
          </a:p>
          <a:p>
            <a:endParaRPr lang="en-GB" sz="1200"/>
          </a:p>
          <a:p>
            <a:r>
              <a:rPr lang="en-GB" sz="1200"/>
              <a:t>Remember to delete emails and contact numbers from your phone.</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29</a:t>
            </a:fld>
            <a:endParaRPr lang="en-GB"/>
          </a:p>
        </p:txBody>
      </p:sp>
    </p:spTree>
    <p:extLst>
      <p:ext uri="{BB962C8B-B14F-4D97-AF65-F5344CB8AC3E}">
        <p14:creationId xmlns:p14="http://schemas.microsoft.com/office/powerpoint/2010/main" val="167880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additional Staff present</a:t>
            </a:r>
          </a:p>
        </p:txBody>
      </p:sp>
      <p:sp>
        <p:nvSpPr>
          <p:cNvPr id="4" name="Slide Number Placeholder 3"/>
          <p:cNvSpPr>
            <a:spLocks noGrp="1"/>
          </p:cNvSpPr>
          <p:nvPr>
            <p:ph type="sldNum" sz="quarter" idx="5"/>
          </p:nvPr>
        </p:nvSpPr>
        <p:spPr/>
        <p:txBody>
          <a:bodyPr/>
          <a:lstStyle/>
          <a:p>
            <a:fld id="{1E3D3E66-B559-4B62-AAE6-9259C05D0F8C}" type="slidenum">
              <a:rPr lang="en-GB" smtClean="0"/>
              <a:t>3</a:t>
            </a:fld>
            <a:endParaRPr lang="en-GB"/>
          </a:p>
        </p:txBody>
      </p:sp>
    </p:spTree>
    <p:extLst>
      <p:ext uri="{BB962C8B-B14F-4D97-AF65-F5344CB8AC3E}">
        <p14:creationId xmlns:p14="http://schemas.microsoft.com/office/powerpoint/2010/main" val="746241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 </a:t>
            </a:r>
            <a:r>
              <a:rPr lang="en-GB" sz="1200"/>
              <a:t>Stay in touch with your ASDM – please let us know early of any problems and those candidates that you consider have potential (Masters Mentors for example)</a:t>
            </a:r>
          </a:p>
          <a:p>
            <a:endParaRPr lang="en-GB" sz="1200"/>
          </a:p>
          <a:p>
            <a:r>
              <a:rPr lang="en-GB"/>
              <a:t>CLICK </a:t>
            </a:r>
            <a:r>
              <a:rPr lang="en-GB" sz="1200"/>
              <a:t>Administration queries re IMI to </a:t>
            </a:r>
            <a:r>
              <a:rPr lang="en-GB" sz="1200">
                <a:hlinkClick r:id="rId3"/>
              </a:rPr>
              <a:t>IMIQualifications@iam.org.uk</a:t>
            </a:r>
            <a:endParaRPr lang="en-GB" sz="1200"/>
          </a:p>
          <a:p>
            <a:endParaRPr lang="en-GB" sz="1200"/>
          </a:p>
          <a:p>
            <a:r>
              <a:rPr lang="en-GB"/>
              <a:t>CLICK </a:t>
            </a:r>
            <a:r>
              <a:rPr lang="en-GB" sz="1200"/>
              <a:t>Please make us aware as soon as possible of:-</a:t>
            </a:r>
          </a:p>
          <a:p>
            <a:endParaRPr lang="en-GB" sz="1200"/>
          </a:p>
          <a:p>
            <a:r>
              <a:rPr lang="en-GB" sz="1200"/>
              <a:t>	A conflict of interest, or a potential complaint situation.</a:t>
            </a:r>
          </a:p>
          <a:p>
            <a:endParaRPr lang="en-GB"/>
          </a:p>
          <a:p>
            <a:r>
              <a:rPr lang="en-GB" sz="1200"/>
              <a:t>	Please let your ASDM know when you're going on holiday or any periods of unavailability.</a:t>
            </a:r>
          </a:p>
          <a:p>
            <a:endParaRPr lang="en-GB" sz="1200"/>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30</a:t>
            </a:fld>
            <a:endParaRPr lang="en-GB"/>
          </a:p>
        </p:txBody>
      </p:sp>
    </p:spTree>
    <p:extLst>
      <p:ext uri="{BB962C8B-B14F-4D97-AF65-F5344CB8AC3E}">
        <p14:creationId xmlns:p14="http://schemas.microsoft.com/office/powerpoint/2010/main" val="40418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31</a:t>
            </a:fld>
            <a:endParaRPr lang="en-GB"/>
          </a:p>
        </p:txBody>
      </p:sp>
    </p:spTree>
    <p:extLst>
      <p:ext uri="{BB962C8B-B14F-4D97-AF65-F5344CB8AC3E}">
        <p14:creationId xmlns:p14="http://schemas.microsoft.com/office/powerpoint/2010/main" val="47559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CLICK</a:t>
            </a:r>
          </a:p>
          <a:p>
            <a:r>
              <a:rPr lang="en-GB"/>
              <a:t>This has been heavily revised and re-organised; you need to be familiar with it.</a:t>
            </a:r>
          </a:p>
          <a:p>
            <a:endParaRPr lang="en-GB"/>
          </a:p>
          <a:p>
            <a:r>
              <a:rPr lang="en-GB"/>
              <a:t>There is a section here for IMI National Observers.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CLICK</a:t>
            </a:r>
          </a:p>
          <a:p>
            <a:r>
              <a:rPr lang="en-GB"/>
              <a:t>Is the candidate aware of it?</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4</a:t>
            </a:fld>
            <a:endParaRPr lang="en-GB"/>
          </a:p>
        </p:txBody>
      </p:sp>
    </p:spTree>
    <p:extLst>
      <p:ext uri="{BB962C8B-B14F-4D97-AF65-F5344CB8AC3E}">
        <p14:creationId xmlns:p14="http://schemas.microsoft.com/office/powerpoint/2010/main" val="131244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Dashboard. Depending on your role yours may look slightly different.</a:t>
            </a:r>
          </a:p>
          <a:p>
            <a:endParaRPr lang="en-GB"/>
          </a:p>
          <a:p>
            <a:r>
              <a:rPr lang="en-GB"/>
              <a:t>On the bottom right you will see the DARTS tab.</a:t>
            </a:r>
          </a:p>
          <a:p>
            <a:endParaRPr lang="en-GB"/>
          </a:p>
          <a:p>
            <a:r>
              <a:rPr lang="en-GB"/>
              <a:t>One of these options is the ‘DARTS Portal Page’ which is where you can report a problem or view release notes on new versions.</a:t>
            </a:r>
          </a:p>
          <a:p>
            <a:endParaRPr lang="en-GB"/>
          </a:p>
          <a:p>
            <a:r>
              <a:rPr lang="en-GB"/>
              <a:t>‘Using DARTS’ is the other option. Clicking that…</a:t>
            </a:r>
          </a:p>
        </p:txBody>
      </p:sp>
      <p:sp>
        <p:nvSpPr>
          <p:cNvPr id="4" name="Slide Number Placeholder 3"/>
          <p:cNvSpPr>
            <a:spLocks noGrp="1"/>
          </p:cNvSpPr>
          <p:nvPr>
            <p:ph type="sldNum" sz="quarter" idx="5"/>
          </p:nvPr>
        </p:nvSpPr>
        <p:spPr/>
        <p:txBody>
          <a:bodyPr/>
          <a:lstStyle/>
          <a:p>
            <a:fld id="{1E3D3E66-B559-4B62-AAE6-9259C05D0F8C}" type="slidenum">
              <a:rPr lang="en-GB" smtClean="0"/>
              <a:t>5</a:t>
            </a:fld>
            <a:endParaRPr lang="en-GB"/>
          </a:p>
        </p:txBody>
      </p:sp>
    </p:spTree>
    <p:extLst>
      <p:ext uri="{BB962C8B-B14F-4D97-AF65-F5344CB8AC3E}">
        <p14:creationId xmlns:p14="http://schemas.microsoft.com/office/powerpoint/2010/main" val="301241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…brings you here.</a:t>
            </a:r>
          </a:p>
          <a:p>
            <a:endParaRPr lang="en-GB"/>
          </a:p>
          <a:p>
            <a:r>
              <a:rPr lang="en-GB"/>
              <a:t>There are various short videos here that show you how to do various tasks in DARTS.</a:t>
            </a:r>
          </a:p>
          <a:p>
            <a:endParaRPr lang="en-GB"/>
          </a:p>
          <a:p>
            <a:r>
              <a:rPr lang="en-GB"/>
              <a:t>They won’t all be relevant to you, but some will be useful.</a:t>
            </a:r>
          </a:p>
        </p:txBody>
      </p:sp>
      <p:sp>
        <p:nvSpPr>
          <p:cNvPr id="4" name="Slide Number Placeholder 3"/>
          <p:cNvSpPr>
            <a:spLocks noGrp="1"/>
          </p:cNvSpPr>
          <p:nvPr>
            <p:ph type="sldNum" sz="quarter" idx="5"/>
          </p:nvPr>
        </p:nvSpPr>
        <p:spPr/>
        <p:txBody>
          <a:bodyPr/>
          <a:lstStyle/>
          <a:p>
            <a:fld id="{1E3D3E66-B559-4B62-AAE6-9259C05D0F8C}" type="slidenum">
              <a:rPr lang="en-GB" smtClean="0"/>
              <a:t>6</a:t>
            </a:fld>
            <a:endParaRPr lang="en-GB"/>
          </a:p>
        </p:txBody>
      </p:sp>
    </p:spTree>
    <p:extLst>
      <p:ext uri="{BB962C8B-B14F-4D97-AF65-F5344CB8AC3E}">
        <p14:creationId xmlns:p14="http://schemas.microsoft.com/office/powerpoint/2010/main" val="36191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go back to your Dashboard and check out the 'Volunteer Resources' tab.</a:t>
            </a:r>
          </a:p>
          <a:p>
            <a:endParaRPr lang="en-GB"/>
          </a:p>
          <a:p>
            <a:r>
              <a:rPr lang="en-GB"/>
              <a:t>There are sections for IMI National Observers and Observer Documents, and here you will find the editable Document Declaration.</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7</a:t>
            </a:fld>
            <a:endParaRPr lang="en-GB"/>
          </a:p>
        </p:txBody>
      </p:sp>
    </p:spTree>
    <p:extLst>
      <p:ext uri="{BB962C8B-B14F-4D97-AF65-F5344CB8AC3E}">
        <p14:creationId xmlns:p14="http://schemas.microsoft.com/office/powerpoint/2010/main" val="331963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Brief Description of the ‘Assessment Guidance Documents’</a:t>
            </a:r>
          </a:p>
          <a:p>
            <a:endParaRPr lang="en-GB"/>
          </a:p>
          <a:p>
            <a:r>
              <a:rPr lang="en-GB" sz="1200"/>
              <a:t>All </a:t>
            </a:r>
            <a:r>
              <a:rPr lang="en-GB"/>
              <a:t>IMI </a:t>
            </a:r>
            <a:r>
              <a:rPr lang="en-GB" sz="1200"/>
              <a:t>National Observer Assessors must follow the Guidance Notes (including timings). We must have a consistent approach.</a:t>
            </a:r>
          </a:p>
          <a:p>
            <a:endParaRPr lang="en-GB"/>
          </a:p>
        </p:txBody>
      </p:sp>
      <p:sp>
        <p:nvSpPr>
          <p:cNvPr id="4" name="Slide Number Placeholder 3"/>
          <p:cNvSpPr>
            <a:spLocks noGrp="1"/>
          </p:cNvSpPr>
          <p:nvPr>
            <p:ph type="sldNum" sz="quarter" idx="5"/>
          </p:nvPr>
        </p:nvSpPr>
        <p:spPr/>
        <p:txBody>
          <a:bodyPr/>
          <a:lstStyle/>
          <a:p>
            <a:fld id="{1E3D3E66-B559-4B62-AAE6-9259C05D0F8C}" type="slidenum">
              <a:rPr lang="en-GB" smtClean="0"/>
              <a:t>8</a:t>
            </a:fld>
            <a:endParaRPr lang="en-GB"/>
          </a:p>
        </p:txBody>
      </p:sp>
    </p:spTree>
    <p:extLst>
      <p:ext uri="{BB962C8B-B14F-4D97-AF65-F5344CB8AC3E}">
        <p14:creationId xmlns:p14="http://schemas.microsoft.com/office/powerpoint/2010/main" val="281557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about the Assessment Examples. If you need more assistance, contact ASDM.</a:t>
            </a:r>
          </a:p>
          <a:p>
            <a:endParaRPr lang="en-GB"/>
          </a:p>
          <a:p>
            <a:r>
              <a:rPr lang="en-GB"/>
              <a:t>At the bottom are the NOPS forms. Although not used by IMI National Observer Assessors, they are a useful aide-memoire to send to candidates as well as yourself.</a:t>
            </a:r>
          </a:p>
        </p:txBody>
      </p:sp>
      <p:sp>
        <p:nvSpPr>
          <p:cNvPr id="4" name="Slide Number Placeholder 3"/>
          <p:cNvSpPr>
            <a:spLocks noGrp="1"/>
          </p:cNvSpPr>
          <p:nvPr>
            <p:ph type="sldNum" sz="quarter" idx="5"/>
          </p:nvPr>
        </p:nvSpPr>
        <p:spPr/>
        <p:txBody>
          <a:bodyPr/>
          <a:lstStyle/>
          <a:p>
            <a:fld id="{1E3D3E66-B559-4B62-AAE6-9259C05D0F8C}" type="slidenum">
              <a:rPr lang="en-GB" smtClean="0"/>
              <a:t>9</a:t>
            </a:fld>
            <a:endParaRPr lang="en-GB"/>
          </a:p>
        </p:txBody>
      </p:sp>
    </p:spTree>
    <p:extLst>
      <p:ext uri="{BB962C8B-B14F-4D97-AF65-F5344CB8AC3E}">
        <p14:creationId xmlns:p14="http://schemas.microsoft.com/office/powerpoint/2010/main" val="3334127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iamroadsmart.com/" TargetMode="External"/><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twitter.com/DriveforWor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a:xfrm>
            <a:off x="644326" y="373350"/>
            <a:ext cx="9532128" cy="470784"/>
          </a:xfrm>
          <a:prstGeom prst="rect">
            <a:avLst/>
          </a:prstGeom>
        </p:spPr>
        <p:txBody>
          <a:bodyPr>
            <a:noAutofit/>
          </a:bodyPr>
          <a:lstStyle>
            <a:lvl1pPr>
              <a:defRPr sz="2000"/>
            </a:lvl1pPr>
          </a:lstStyle>
          <a:p>
            <a:r>
              <a:rPr lang="en-US"/>
              <a:t>Click to edit Master title style</a:t>
            </a:r>
            <a:endParaRPr lang="en-GB"/>
          </a:p>
        </p:txBody>
      </p:sp>
      <p:sp>
        <p:nvSpPr>
          <p:cNvPr id="7" name="Text Placeholder 6"/>
          <p:cNvSpPr>
            <a:spLocks noGrp="1"/>
          </p:cNvSpPr>
          <p:nvPr>
            <p:ph type="body" sz="quarter" idx="13" hasCustomPrompt="1"/>
          </p:nvPr>
        </p:nvSpPr>
        <p:spPr>
          <a:xfrm>
            <a:off x="640639" y="1592263"/>
            <a:ext cx="10959005" cy="4670628"/>
          </a:xfrm>
        </p:spPr>
        <p:txBody>
          <a:bodyPr>
            <a:noAutofit/>
          </a:bodyPr>
          <a:lstStyle>
            <a:lvl1pPr marL="174625" indent="-174625">
              <a:tabLst>
                <a:tab pos="174625" algn="l"/>
              </a:tabLst>
              <a:defRPr/>
            </a:lvl1pPr>
            <a:lvl2pPr marL="357188" indent="-177800">
              <a:buClr>
                <a:schemeClr val="tx2"/>
              </a:buClr>
              <a:tabLst>
                <a:tab pos="357188" algn="l"/>
              </a:tabLst>
              <a:defRPr sz="1350"/>
            </a:lvl2pPr>
            <a:lvl3pPr marL="531813" indent="-171450">
              <a:buFont typeface="Tahoma" panose="020B0604030504040204" pitchFamily="34" charset="0"/>
              <a:buChar char="-"/>
              <a:tabLst>
                <a:tab pos="534988" algn="l"/>
              </a:tabLst>
              <a:defRPr b="0">
                <a:solidFill>
                  <a:schemeClr val="tx2"/>
                </a:solidFill>
              </a:defRPr>
            </a:lvl3pPr>
          </a:lstStyle>
          <a:p>
            <a:pPr lvl="0"/>
            <a:r>
              <a:rPr lang="en-US"/>
              <a:t>Click to edit body text</a:t>
            </a:r>
          </a:p>
          <a:p>
            <a:pPr lvl="1"/>
            <a:r>
              <a:rPr lang="en-US"/>
              <a:t>Second level</a:t>
            </a:r>
          </a:p>
          <a:p>
            <a:pPr lvl="2"/>
            <a:r>
              <a:rPr lang="en-US"/>
              <a:t>Third level</a:t>
            </a:r>
            <a:endParaRPr lang="en-GB"/>
          </a:p>
        </p:txBody>
      </p:sp>
      <p:cxnSp>
        <p:nvCxnSpPr>
          <p:cNvPr id="20" name="Straight Connector 19"/>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7" name="Group 11"/>
          <p:cNvGrpSpPr/>
          <p:nvPr userDrawn="1"/>
        </p:nvGrpSpPr>
        <p:grpSpPr>
          <a:xfrm>
            <a:off x="-2160918" y="1073348"/>
            <a:ext cx="2064907" cy="1971657"/>
            <a:chOff x="6195941" y="562596"/>
            <a:chExt cx="1548680" cy="1971657"/>
          </a:xfrm>
        </p:grpSpPr>
        <p:grpSp>
          <p:nvGrpSpPr>
            <p:cNvPr id="18" name="Group 113"/>
            <p:cNvGrpSpPr/>
            <p:nvPr/>
          </p:nvGrpSpPr>
          <p:grpSpPr>
            <a:xfrm>
              <a:off x="6195941" y="832626"/>
              <a:ext cx="1548680" cy="1701627"/>
              <a:chOff x="-1872716" y="660661"/>
              <a:chExt cx="1548680" cy="1276222"/>
            </a:xfrm>
          </p:grpSpPr>
          <p:sp>
            <p:nvSpPr>
              <p:cNvPr id="23" name="TextBox 22"/>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4" name="Picture 23"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2" name="Picture 21"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26" name="Subtitle 2">
            <a:extLst>
              <a:ext uri="{FF2B5EF4-FFF2-40B4-BE49-F238E27FC236}">
                <a16:creationId xmlns:a16="http://schemas.microsoft.com/office/drawing/2014/main" id="{991D4BF2-8495-4158-8BC5-11E3DF3C0296}"/>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13" name="Text Placeholder 12">
            <a:extLst>
              <a:ext uri="{FF2B5EF4-FFF2-40B4-BE49-F238E27FC236}">
                <a16:creationId xmlns:a16="http://schemas.microsoft.com/office/drawing/2014/main" id="{2A39B97E-22CD-4701-B48B-5894158977D4}"/>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4" name="Picture 3" descr="Logo, company name&#10;&#10;Description automatically generated">
            <a:extLst>
              <a:ext uri="{FF2B5EF4-FFF2-40B4-BE49-F238E27FC236}">
                <a16:creationId xmlns:a16="http://schemas.microsoft.com/office/drawing/2014/main" id="{3843044F-502B-48CB-AFB7-9185686AD6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3208451943"/>
      </p:ext>
    </p:extLst>
  </p:cSld>
  <p:clrMapOvr>
    <a:masterClrMapping/>
  </p:clrMapOvr>
  <p:transition spd="med">
    <p:fade/>
  </p:transition>
  <p:extLst>
    <p:ext uri="{DCECCB84-F9BA-43D5-87BE-67443E8EF086}">
      <p15:sldGuideLst xmlns:p15="http://schemas.microsoft.com/office/powerpoint/2012/main">
        <p15:guide id="1" orient="horz" pos="232" userDrawn="1">
          <p15:clr>
            <a:srgbClr val="FBAE40"/>
          </p15:clr>
        </p15:guide>
        <p15:guide id="2" pos="7317" userDrawn="1">
          <p15:clr>
            <a:srgbClr val="FBAE40"/>
          </p15:clr>
        </p15:guide>
        <p15:guide id="3" orient="horz" pos="1003" userDrawn="1">
          <p15:clr>
            <a:srgbClr val="FBAE40"/>
          </p15:clr>
        </p15:guide>
        <p15:guide id="4" orient="horz" pos="640" userDrawn="1">
          <p15:clr>
            <a:srgbClr val="FBAE40"/>
          </p15:clr>
        </p15:guide>
        <p15:guide id="5" pos="6411" userDrawn="1">
          <p15:clr>
            <a:srgbClr val="FBAE40"/>
          </p15:clr>
        </p15:guide>
        <p15:guide id="6" orient="horz" pos="164" userDrawn="1">
          <p15:clr>
            <a:srgbClr val="FBAE40"/>
          </p15:clr>
        </p15:guide>
        <p15:guide id="8" orient="horz" pos="414" userDrawn="1">
          <p15:clr>
            <a:srgbClr val="FBAE40"/>
          </p15:clr>
        </p15:guide>
        <p15:guide id="9" orient="horz" pos="39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white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userDrawn="1"/>
        </p:nvGrpSpPr>
        <p:grpSpPr>
          <a:xfrm>
            <a:off x="-2208923" y="1020720"/>
            <a:ext cx="2112912" cy="1756434"/>
            <a:chOff x="-1836712" y="2937191"/>
            <a:chExt cx="1584684" cy="1756434"/>
          </a:xfrm>
        </p:grpSpPr>
        <p:pic>
          <p:nvPicPr>
            <p:cNvPr id="16" name="Picture 15" descr="icon_camera_circle.png"/>
            <p:cNvPicPr>
              <a:picLocks noChangeAspect="1"/>
            </p:cNvPicPr>
            <p:nvPr/>
          </p:nvPicPr>
          <p:blipFill>
            <a:blip r:embed="rId3" cstate="print">
              <a:lum bright="-100000"/>
            </a:blip>
            <a:stretch>
              <a:fillRect/>
            </a:stretch>
          </p:blipFill>
          <p:spPr>
            <a:xfrm>
              <a:off x="-1728699" y="2937191"/>
              <a:ext cx="640111" cy="640111"/>
            </a:xfrm>
            <a:prstGeom prst="rect">
              <a:avLst/>
            </a:prstGeom>
            <a:noFill/>
            <a:ln>
              <a:noFill/>
            </a:ln>
          </p:spPr>
        </p:pic>
        <p:sp>
          <p:nvSpPr>
            <p:cNvPr id="17" name="TextBox 16"/>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18" name="Picture 17"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sp>
        <p:nvSpPr>
          <p:cNvPr id="13" name="Text Placeholder 12">
            <a:extLst>
              <a:ext uri="{FF2B5EF4-FFF2-40B4-BE49-F238E27FC236}">
                <a16:creationId xmlns:a16="http://schemas.microsoft.com/office/drawing/2014/main" id="{5909B936-4C08-4E70-9216-C3DD84C4E2E8}"/>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8" name="Picture 7">
            <a:extLst>
              <a:ext uri="{FF2B5EF4-FFF2-40B4-BE49-F238E27FC236}">
                <a16:creationId xmlns:a16="http://schemas.microsoft.com/office/drawing/2014/main" id="{34A65104-CCA4-4E19-844C-0A4F746D08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24770944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grey text box (left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641434"/>
            <a:ext cx="7344833" cy="1506732"/>
          </a:xfrm>
          <a:solidFill>
            <a:srgbClr val="2C3D4A">
              <a:alpha val="80000"/>
            </a:srgbClr>
          </a:solidFill>
        </p:spPr>
        <p:txBody>
          <a:bodyPr wrap="square" lIns="270000" tIns="270000" rIns="720000" bIns="450000" anchor="ctr">
            <a:spAutoFit/>
          </a:bodyPr>
          <a:lstStyle>
            <a:lvl1pPr marL="0" indent="0">
              <a:buNone/>
              <a:defRPr b="0">
                <a:solidFill>
                  <a:schemeClr val="bg1"/>
                </a:solidFill>
              </a:defRPr>
            </a:lvl1pPr>
            <a:lvl2pPr>
              <a:defRPr sz="1350">
                <a:solidFill>
                  <a:schemeClr val="bg1"/>
                </a:solidFill>
              </a:defRPr>
            </a:lvl2pPr>
            <a:lvl3pPr>
              <a:defRPr/>
            </a:lvl3pPr>
            <a:lvl4pPr>
              <a:defRPr>
                <a:solidFill>
                  <a:schemeClr val="bg1"/>
                </a:solidFill>
              </a:defRPr>
            </a:lvl4pPr>
          </a:lstStyle>
          <a:p>
            <a:pPr lvl="0"/>
            <a:r>
              <a:rPr lang="en-US"/>
              <a:t>Click to edit body text</a:t>
            </a:r>
          </a:p>
          <a:p>
            <a:pPr lvl="1"/>
            <a:r>
              <a:rPr lang="en-US"/>
              <a:t>Second level</a:t>
            </a:r>
          </a:p>
          <a:p>
            <a:pPr lvl="2"/>
            <a:r>
              <a:rPr lang="en-US"/>
              <a:t> Third level</a:t>
            </a:r>
            <a:endParaRPr lang="en-GB"/>
          </a:p>
        </p:txBody>
      </p:sp>
      <p:grpSp>
        <p:nvGrpSpPr>
          <p:cNvPr id="19" name="Group 18"/>
          <p:cNvGrpSpPr/>
          <p:nvPr userDrawn="1"/>
        </p:nvGrpSpPr>
        <p:grpSpPr>
          <a:xfrm>
            <a:off x="12277736" y="1020720"/>
            <a:ext cx="2112912" cy="1756434"/>
            <a:chOff x="-1836712" y="2937191"/>
            <a:chExt cx="1584684" cy="1756434"/>
          </a:xfrm>
        </p:grpSpPr>
        <p:pic>
          <p:nvPicPr>
            <p:cNvPr id="20" name="Picture 19" descr="icon_camera_circle.png"/>
            <p:cNvPicPr>
              <a:picLocks noChangeAspect="1"/>
            </p:cNvPicPr>
            <p:nvPr/>
          </p:nvPicPr>
          <p:blipFill>
            <a:blip r:embed="rId3" cstate="print">
              <a:lum bright="-100000"/>
            </a:blip>
            <a:stretch>
              <a:fillRect/>
            </a:stretch>
          </p:blipFill>
          <p:spPr>
            <a:xfrm>
              <a:off x="-1728699" y="2937191"/>
              <a:ext cx="640111" cy="640111"/>
            </a:xfrm>
            <a:prstGeom prst="rect">
              <a:avLst/>
            </a:prstGeom>
            <a:noFill/>
            <a:ln>
              <a:noFill/>
            </a:ln>
          </p:spPr>
        </p:pic>
        <p:sp>
          <p:nvSpPr>
            <p:cNvPr id="21" name="TextBox 2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22" name="Picture 21"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grpSp>
        <p:nvGrpSpPr>
          <p:cNvPr id="23" name="Group 11"/>
          <p:cNvGrpSpPr/>
          <p:nvPr userDrawn="1"/>
        </p:nvGrpSpPr>
        <p:grpSpPr>
          <a:xfrm>
            <a:off x="-2160918" y="1073348"/>
            <a:ext cx="2064907" cy="1971657"/>
            <a:chOff x="6195941" y="562596"/>
            <a:chExt cx="1548680" cy="1971657"/>
          </a:xfrm>
        </p:grpSpPr>
        <p:grpSp>
          <p:nvGrpSpPr>
            <p:cNvPr id="24" name="Group 113"/>
            <p:cNvGrpSpPr/>
            <p:nvPr/>
          </p:nvGrpSpPr>
          <p:grpSpPr>
            <a:xfrm>
              <a:off x="6195941" y="832626"/>
              <a:ext cx="1548680" cy="1701627"/>
              <a:chOff x="-1872716" y="660661"/>
              <a:chExt cx="1548680" cy="1276222"/>
            </a:xfrm>
          </p:grpSpPr>
          <p:sp>
            <p:nvSpPr>
              <p:cNvPr id="39" name="TextBox 38"/>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40" name="Picture 39" descr="icon_information-white.png"/>
              <p:cNvPicPr>
                <a:picLocks noChangeAspect="1"/>
              </p:cNvPicPr>
              <p:nvPr/>
            </p:nvPicPr>
            <p:blipFill>
              <a:blip r:embed="rId4"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37" name="Donut 36"/>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38" name="Picture 37" descr="increase_indent.png"/>
              <p:cNvPicPr>
                <a:picLocks noChangeAspect="1"/>
              </p:cNvPicPr>
              <p:nvPr/>
            </p:nvPicPr>
            <p:blipFill>
              <a:blip r:embed="rId5" cstate="print">
                <a:lum bright="-100000"/>
              </a:blip>
              <a:stretch>
                <a:fillRect/>
              </a:stretch>
            </p:blipFill>
            <p:spPr>
              <a:xfrm>
                <a:off x="6425212" y="679422"/>
                <a:ext cx="317520" cy="317520"/>
              </a:xfrm>
              <a:prstGeom prst="rect">
                <a:avLst/>
              </a:prstGeom>
            </p:spPr>
          </p:pic>
        </p:grpSp>
      </p:grpSp>
      <p:sp>
        <p:nvSpPr>
          <p:cNvPr id="28" name="Text Placeholder 12">
            <a:extLst>
              <a:ext uri="{FF2B5EF4-FFF2-40B4-BE49-F238E27FC236}">
                <a16:creationId xmlns:a16="http://schemas.microsoft.com/office/drawing/2014/main" id="{13B6DDB9-DCC1-4849-B04C-E7E7DF163E12}"/>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16" name="Picture 15">
            <a:extLst>
              <a:ext uri="{FF2B5EF4-FFF2-40B4-BE49-F238E27FC236}">
                <a16:creationId xmlns:a16="http://schemas.microsoft.com/office/drawing/2014/main" id="{ABA8907C-0204-4835-809F-D5CCF8F5ED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381704449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grey text box (centre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548835"/>
            <a:ext cx="7344833"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a:t>Click to edit body text</a:t>
            </a:r>
          </a:p>
          <a:p>
            <a:pPr lvl="1"/>
            <a:r>
              <a:rPr lang="en-US"/>
              <a:t>Second level</a:t>
            </a:r>
          </a:p>
          <a:p>
            <a:pPr lvl="2"/>
            <a:r>
              <a:rPr lang="en-US"/>
              <a:t> Third level</a:t>
            </a:r>
            <a:endParaRPr lang="en-GB"/>
          </a:p>
        </p:txBody>
      </p:sp>
      <p:grpSp>
        <p:nvGrpSpPr>
          <p:cNvPr id="19" name="Group 11"/>
          <p:cNvGrpSpPr/>
          <p:nvPr userDrawn="1"/>
        </p:nvGrpSpPr>
        <p:grpSpPr>
          <a:xfrm>
            <a:off x="-2160918" y="1073348"/>
            <a:ext cx="2064907" cy="1971657"/>
            <a:chOff x="6195941" y="562596"/>
            <a:chExt cx="1548680" cy="1971657"/>
          </a:xfrm>
        </p:grpSpPr>
        <p:grpSp>
          <p:nvGrpSpPr>
            <p:cNvPr id="20" name="Group 113"/>
            <p:cNvGrpSpPr/>
            <p:nvPr/>
          </p:nvGrpSpPr>
          <p:grpSpPr>
            <a:xfrm>
              <a:off x="6195941" y="832626"/>
              <a:ext cx="1548680" cy="1701627"/>
              <a:chOff x="-1872716" y="660661"/>
              <a:chExt cx="1548680" cy="1276222"/>
            </a:xfrm>
          </p:grpSpPr>
          <p:sp>
            <p:nvSpPr>
              <p:cNvPr id="24" name="TextBox 23"/>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33" name="Text Placeholder 12">
            <a:extLst>
              <a:ext uri="{FF2B5EF4-FFF2-40B4-BE49-F238E27FC236}">
                <a16:creationId xmlns:a16="http://schemas.microsoft.com/office/drawing/2014/main" id="{4F01072B-A8B6-4AA1-B312-31DF383B2AC0}"/>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16" name="Picture 15">
            <a:extLst>
              <a:ext uri="{FF2B5EF4-FFF2-40B4-BE49-F238E27FC236}">
                <a16:creationId xmlns:a16="http://schemas.microsoft.com/office/drawing/2014/main" id="{FE3ECE57-200B-4C59-999C-F8A7FB2B00F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36414233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ue grey text box (centre align) a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548835"/>
            <a:ext cx="7344833"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a:t>Click to edit body text</a:t>
            </a:r>
          </a:p>
          <a:p>
            <a:pPr lvl="1"/>
            <a:r>
              <a:rPr lang="en-US"/>
              <a:t>Second level</a:t>
            </a:r>
          </a:p>
          <a:p>
            <a:pPr lvl="2"/>
            <a:r>
              <a:rPr lang="en-US"/>
              <a:t> Third level</a:t>
            </a:r>
            <a:endParaRPr lang="en-GB"/>
          </a:p>
        </p:txBody>
      </p:sp>
      <p:grpSp>
        <p:nvGrpSpPr>
          <p:cNvPr id="19" name="Group 11"/>
          <p:cNvGrpSpPr/>
          <p:nvPr userDrawn="1"/>
        </p:nvGrpSpPr>
        <p:grpSpPr>
          <a:xfrm>
            <a:off x="-2160918" y="1073348"/>
            <a:ext cx="2064907" cy="1971657"/>
            <a:chOff x="6195941" y="562596"/>
            <a:chExt cx="1548680" cy="1971657"/>
          </a:xfrm>
        </p:grpSpPr>
        <p:grpSp>
          <p:nvGrpSpPr>
            <p:cNvPr id="20" name="Group 113"/>
            <p:cNvGrpSpPr/>
            <p:nvPr/>
          </p:nvGrpSpPr>
          <p:grpSpPr>
            <a:xfrm>
              <a:off x="6195941" y="832626"/>
              <a:ext cx="1548680" cy="1701627"/>
              <a:chOff x="-1872716" y="660661"/>
              <a:chExt cx="1548680" cy="1276222"/>
            </a:xfrm>
          </p:grpSpPr>
          <p:sp>
            <p:nvSpPr>
              <p:cNvPr id="24" name="TextBox 23"/>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86CA4AB5-C563-41A9-86E7-996D357F55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44669" y="270112"/>
            <a:ext cx="871944" cy="396000"/>
          </a:xfrm>
          <a:prstGeom prst="rect">
            <a:avLst/>
          </a:prstGeom>
        </p:spPr>
      </p:pic>
      <p:sp>
        <p:nvSpPr>
          <p:cNvPr id="27" name="Text Placeholder 12">
            <a:extLst>
              <a:ext uri="{FF2B5EF4-FFF2-40B4-BE49-F238E27FC236}">
                <a16:creationId xmlns:a16="http://schemas.microsoft.com/office/drawing/2014/main" id="{83E61202-DF3D-4E24-9722-3277FA6A6330}"/>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spTree>
    <p:extLst>
      <p:ext uri="{BB962C8B-B14F-4D97-AF65-F5344CB8AC3E}">
        <p14:creationId xmlns:p14="http://schemas.microsoft.com/office/powerpoint/2010/main" val="316416889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ue grey text box (centre align) a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548835"/>
            <a:ext cx="7344833"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a:t>Click to edit body text</a:t>
            </a:r>
          </a:p>
          <a:p>
            <a:pPr lvl="1"/>
            <a:r>
              <a:rPr lang="en-US"/>
              <a:t>Second level</a:t>
            </a:r>
          </a:p>
          <a:p>
            <a:pPr lvl="2"/>
            <a:r>
              <a:rPr lang="en-US"/>
              <a:t> Third level</a:t>
            </a:r>
            <a:endParaRPr lang="en-GB"/>
          </a:p>
        </p:txBody>
      </p:sp>
      <p:grpSp>
        <p:nvGrpSpPr>
          <p:cNvPr id="19" name="Group 11"/>
          <p:cNvGrpSpPr/>
          <p:nvPr userDrawn="1"/>
        </p:nvGrpSpPr>
        <p:grpSpPr>
          <a:xfrm>
            <a:off x="-2160918" y="1073348"/>
            <a:ext cx="2064907" cy="1971657"/>
            <a:chOff x="6195941" y="562596"/>
            <a:chExt cx="1548680" cy="1971657"/>
          </a:xfrm>
        </p:grpSpPr>
        <p:grpSp>
          <p:nvGrpSpPr>
            <p:cNvPr id="20" name="Group 113"/>
            <p:cNvGrpSpPr/>
            <p:nvPr/>
          </p:nvGrpSpPr>
          <p:grpSpPr>
            <a:xfrm>
              <a:off x="6195941" y="832626"/>
              <a:ext cx="1548680" cy="1701627"/>
              <a:chOff x="-1872716" y="660661"/>
              <a:chExt cx="1548680" cy="1276222"/>
            </a:xfrm>
          </p:grpSpPr>
          <p:sp>
            <p:nvSpPr>
              <p:cNvPr id="24" name="TextBox 23"/>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17" name="Text Placeholder 12">
            <a:extLst>
              <a:ext uri="{FF2B5EF4-FFF2-40B4-BE49-F238E27FC236}">
                <a16:creationId xmlns:a16="http://schemas.microsoft.com/office/drawing/2014/main" id="{3869291B-4D01-417D-BD8E-F7018E9AFF4E}"/>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16" name="Picture 15">
            <a:extLst>
              <a:ext uri="{FF2B5EF4-FFF2-40B4-BE49-F238E27FC236}">
                <a16:creationId xmlns:a16="http://schemas.microsoft.com/office/drawing/2014/main" id="{ADA0B107-F1ED-4B14-BBFB-93428E6EEBD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195940221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ue grey text box (centre align) a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548835"/>
            <a:ext cx="7344833"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a:t>Click to edit body text</a:t>
            </a:r>
          </a:p>
          <a:p>
            <a:pPr lvl="1"/>
            <a:r>
              <a:rPr lang="en-US"/>
              <a:t>Second level</a:t>
            </a:r>
          </a:p>
          <a:p>
            <a:pPr lvl="2"/>
            <a:r>
              <a:rPr lang="en-US"/>
              <a:t> Third level</a:t>
            </a:r>
            <a:endParaRPr lang="en-GB"/>
          </a:p>
        </p:txBody>
      </p:sp>
      <p:grpSp>
        <p:nvGrpSpPr>
          <p:cNvPr id="19" name="Group 11"/>
          <p:cNvGrpSpPr/>
          <p:nvPr userDrawn="1"/>
        </p:nvGrpSpPr>
        <p:grpSpPr>
          <a:xfrm>
            <a:off x="-2160918" y="1073348"/>
            <a:ext cx="2064907" cy="1971657"/>
            <a:chOff x="6195941" y="562596"/>
            <a:chExt cx="1548680" cy="1971657"/>
          </a:xfrm>
        </p:grpSpPr>
        <p:grpSp>
          <p:nvGrpSpPr>
            <p:cNvPr id="20" name="Group 113"/>
            <p:cNvGrpSpPr/>
            <p:nvPr/>
          </p:nvGrpSpPr>
          <p:grpSpPr>
            <a:xfrm>
              <a:off x="6195941" y="832626"/>
              <a:ext cx="1548680" cy="1701627"/>
              <a:chOff x="-1872716" y="660661"/>
              <a:chExt cx="1548680" cy="1276222"/>
            </a:xfrm>
          </p:grpSpPr>
          <p:sp>
            <p:nvSpPr>
              <p:cNvPr id="24" name="TextBox 23"/>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17" name="Text Placeholder 12">
            <a:extLst>
              <a:ext uri="{FF2B5EF4-FFF2-40B4-BE49-F238E27FC236}">
                <a16:creationId xmlns:a16="http://schemas.microsoft.com/office/drawing/2014/main" id="{C2A50FD2-1B9F-43C4-8C7D-04BA1E905E01}"/>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16" name="Picture 15">
            <a:extLst>
              <a:ext uri="{FF2B5EF4-FFF2-40B4-BE49-F238E27FC236}">
                <a16:creationId xmlns:a16="http://schemas.microsoft.com/office/drawing/2014/main" id="{8E053635-2797-4947-9344-3CAC6C3BA0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1952271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ue grey text box (centre align) a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2424005" y="2548835"/>
            <a:ext cx="7344833" cy="1688490"/>
          </a:xfrm>
          <a:solidFill>
            <a:srgbClr val="2C3D4A">
              <a:alpha val="80000"/>
            </a:srgbClr>
          </a:solidFill>
        </p:spPr>
        <p:txBody>
          <a:bodyPr wrap="square" lIns="270000" tIns="450000" rIns="270000" bIns="450000" anchor="ctr">
            <a:spAutoFit/>
          </a:bodyPr>
          <a:lstStyle>
            <a:lvl1pPr marL="0" indent="0" algn="l">
              <a:buNone/>
              <a:defRPr b="0">
                <a:solidFill>
                  <a:schemeClr val="bg1"/>
                </a:solidFill>
              </a:defRPr>
            </a:lvl1pPr>
            <a:lvl2pPr algn="l">
              <a:defRPr sz="1350">
                <a:solidFill>
                  <a:schemeClr val="bg1"/>
                </a:solidFill>
              </a:defRPr>
            </a:lvl2pPr>
            <a:lvl3pPr algn="l">
              <a:defRPr/>
            </a:lvl3pPr>
            <a:lvl4pPr algn="ctr">
              <a:defRPr>
                <a:solidFill>
                  <a:schemeClr val="bg1"/>
                </a:solidFill>
              </a:defRPr>
            </a:lvl4pPr>
            <a:lvl5pPr algn="ctr">
              <a:defRPr/>
            </a:lvl5pPr>
          </a:lstStyle>
          <a:p>
            <a:pPr lvl="0"/>
            <a:r>
              <a:rPr lang="en-US"/>
              <a:t>Click to edit body text</a:t>
            </a:r>
          </a:p>
          <a:p>
            <a:pPr lvl="1"/>
            <a:r>
              <a:rPr lang="en-US"/>
              <a:t>Second level</a:t>
            </a:r>
          </a:p>
          <a:p>
            <a:pPr lvl="2"/>
            <a:r>
              <a:rPr lang="en-US"/>
              <a:t> Third level</a:t>
            </a:r>
            <a:endParaRPr lang="en-GB"/>
          </a:p>
        </p:txBody>
      </p:sp>
      <p:grpSp>
        <p:nvGrpSpPr>
          <p:cNvPr id="19" name="Group 11"/>
          <p:cNvGrpSpPr/>
          <p:nvPr userDrawn="1"/>
        </p:nvGrpSpPr>
        <p:grpSpPr>
          <a:xfrm>
            <a:off x="-2160918" y="1073348"/>
            <a:ext cx="2064907" cy="1971657"/>
            <a:chOff x="6195941" y="562596"/>
            <a:chExt cx="1548680" cy="1971657"/>
          </a:xfrm>
        </p:grpSpPr>
        <p:grpSp>
          <p:nvGrpSpPr>
            <p:cNvPr id="20" name="Group 113"/>
            <p:cNvGrpSpPr/>
            <p:nvPr/>
          </p:nvGrpSpPr>
          <p:grpSpPr>
            <a:xfrm>
              <a:off x="6195941" y="832626"/>
              <a:ext cx="1548680" cy="1701627"/>
              <a:chOff x="-1872716" y="660661"/>
              <a:chExt cx="1548680" cy="1276222"/>
            </a:xfrm>
          </p:grpSpPr>
          <p:sp>
            <p:nvSpPr>
              <p:cNvPr id="24" name="TextBox 23"/>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3" name="Picture 22"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1756434"/>
            <a:chOff x="-1836712" y="2937191"/>
            <a:chExt cx="1584684" cy="1756434"/>
          </a:xfrm>
        </p:grpSpPr>
        <p:pic>
          <p:nvPicPr>
            <p:cNvPr id="30" name="Picture 29" descr="icon_camera_circle.png"/>
            <p:cNvPicPr>
              <a:picLocks noChangeAspect="1"/>
            </p:cNvPicPr>
            <p:nvPr/>
          </p:nvPicPr>
          <p:blipFill>
            <a:blip r:embed="rId5"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015663"/>
            </a:xfrm>
            <a:prstGeom prst="rect">
              <a:avLst/>
            </a:prstGeom>
            <a:noFill/>
          </p:spPr>
          <p:txBody>
            <a:bodyPr wrap="square" lIns="0" tIns="0" rIns="0" bIns="0" rtlCol="0">
              <a:spAutoFit/>
            </a:bodyPr>
            <a:lstStyle/>
            <a:p>
              <a:r>
                <a:rPr lang="en-GB" sz="825">
                  <a:solidFill>
                    <a:srgbClr val="000000"/>
                  </a:solidFill>
                </a:rPr>
                <a:t>To edit the photographic image to the background.</a:t>
              </a:r>
            </a:p>
            <a:p>
              <a:r>
                <a:rPr lang="en-GB" sz="825">
                  <a:solidFill>
                    <a:srgbClr val="000000"/>
                  </a:solidFill>
                </a:rPr>
                <a:t>&gt;Right Click over slide</a:t>
              </a:r>
            </a:p>
            <a:p>
              <a:r>
                <a:rPr lang="en-GB" sz="825">
                  <a:solidFill>
                    <a:srgbClr val="000000"/>
                  </a:solidFill>
                </a:rPr>
                <a:t>&gt;format background</a:t>
              </a:r>
            </a:p>
            <a:p>
              <a:r>
                <a:rPr lang="en-GB" sz="825">
                  <a:solidFill>
                    <a:srgbClr val="000000"/>
                  </a:solidFill>
                </a:rPr>
                <a:t>&gt;fill</a:t>
              </a:r>
            </a:p>
            <a:p>
              <a:r>
                <a:rPr lang="en-GB" sz="825">
                  <a:solidFill>
                    <a:srgbClr val="000000"/>
                  </a:solidFill>
                </a:rPr>
                <a:t>&gt;picture or texture fill</a:t>
              </a:r>
            </a:p>
            <a:p>
              <a:r>
                <a:rPr lang="en-GB" sz="825">
                  <a:solidFill>
                    <a:srgbClr val="000000"/>
                  </a:solidFill>
                </a:rPr>
                <a:t>&gt;select image from  </a:t>
              </a:r>
              <a:br>
                <a:rPr lang="en-GB" sz="825">
                  <a:solidFill>
                    <a:srgbClr val="000000"/>
                  </a:solidFill>
                </a:rPr>
              </a:br>
              <a:r>
                <a:rPr lang="en-GB" sz="825">
                  <a:solidFill>
                    <a:srgbClr val="000000"/>
                  </a:solidFill>
                </a:rPr>
                <a:t>  your file</a:t>
              </a:r>
            </a:p>
          </p:txBody>
        </p:sp>
        <p:pic>
          <p:nvPicPr>
            <p:cNvPr id="32" name="Picture 31"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sp>
        <p:nvSpPr>
          <p:cNvPr id="17" name="Text Placeholder 12">
            <a:extLst>
              <a:ext uri="{FF2B5EF4-FFF2-40B4-BE49-F238E27FC236}">
                <a16:creationId xmlns:a16="http://schemas.microsoft.com/office/drawing/2014/main" id="{F4D93AB0-380A-4C08-BA39-AC528C80ABEB}"/>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16" name="Picture 15">
            <a:extLst>
              <a:ext uri="{FF2B5EF4-FFF2-40B4-BE49-F238E27FC236}">
                <a16:creationId xmlns:a16="http://schemas.microsoft.com/office/drawing/2014/main" id="{19026D71-0CB1-46BD-A17D-4587982E2C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245707075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closing slide">
    <p:spTree>
      <p:nvGrpSpPr>
        <p:cNvPr id="1" name=""/>
        <p:cNvGrpSpPr/>
        <p:nvPr/>
      </p:nvGrpSpPr>
      <p:grpSpPr>
        <a:xfrm>
          <a:off x="0" y="0"/>
          <a:ext cx="0" cy="0"/>
          <a:chOff x="0" y="0"/>
          <a:chExt cx="0" cy="0"/>
        </a:xfrm>
      </p:grpSpPr>
      <p:sp>
        <p:nvSpPr>
          <p:cNvPr id="9" name="Rectangle 8"/>
          <p:cNvSpPr/>
          <p:nvPr userDrawn="1"/>
        </p:nvSpPr>
        <p:spPr>
          <a:xfrm>
            <a:off x="677" y="0"/>
            <a:ext cx="121913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6" y="5"/>
            <a:ext cx="12190993" cy="6113783"/>
          </a:xfrm>
          <a:prstGeom prst="rect">
            <a:avLst/>
          </a:prstGeom>
        </p:spPr>
      </p:pic>
      <p:sp>
        <p:nvSpPr>
          <p:cNvPr id="11" name="TextBox 10"/>
          <p:cNvSpPr txBox="1"/>
          <p:nvPr userDrawn="1"/>
        </p:nvSpPr>
        <p:spPr>
          <a:xfrm>
            <a:off x="657078" y="3096502"/>
            <a:ext cx="4622303" cy="738664"/>
          </a:xfrm>
          <a:prstGeom prst="rect">
            <a:avLst/>
          </a:prstGeom>
          <a:noFill/>
        </p:spPr>
        <p:txBody>
          <a:bodyPr wrap="square" lIns="0" tIns="0" rIns="0" bIns="0" rtlCol="0">
            <a:spAutoFit/>
          </a:bodyPr>
          <a:lstStyle/>
          <a:p>
            <a:r>
              <a:rPr lang="en-GB" sz="1200">
                <a:solidFill>
                  <a:prstClr val="white"/>
                </a:solidFill>
              </a:rPr>
              <a:t>IAM RoadSmart</a:t>
            </a:r>
          </a:p>
          <a:p>
            <a:endParaRPr lang="en-GB" sz="1200">
              <a:solidFill>
                <a:prstClr val="white"/>
              </a:solidFill>
            </a:endParaRPr>
          </a:p>
          <a:p>
            <a:r>
              <a:rPr lang="en-GB" sz="1200">
                <a:solidFill>
                  <a:prstClr val="white"/>
                </a:solidFill>
              </a:rPr>
              <a:t>www.iamroadsmart.com</a:t>
            </a:r>
          </a:p>
          <a:p>
            <a:r>
              <a:rPr lang="en-GB" sz="1200">
                <a:solidFill>
                  <a:prstClr val="white"/>
                </a:solidFill>
              </a:rPr>
              <a:t>@</a:t>
            </a:r>
            <a:r>
              <a:rPr lang="en-GB" sz="1200" err="1">
                <a:solidFill>
                  <a:prstClr val="white"/>
                </a:solidFill>
              </a:rPr>
              <a:t>IAMRoadSmart</a:t>
            </a:r>
            <a:endParaRPr lang="en-GB" sz="1200">
              <a:solidFill>
                <a:prstClr val="white"/>
              </a:solidFill>
            </a:endParaRPr>
          </a:p>
        </p:txBody>
      </p:sp>
      <p:sp>
        <p:nvSpPr>
          <p:cNvPr id="2" name="Title 1"/>
          <p:cNvSpPr>
            <a:spLocks noGrp="1"/>
          </p:cNvSpPr>
          <p:nvPr>
            <p:ph type="title" hasCustomPrompt="1"/>
          </p:nvPr>
        </p:nvSpPr>
        <p:spPr>
          <a:xfrm>
            <a:off x="657075" y="1752425"/>
            <a:ext cx="8223251" cy="1147533"/>
          </a:xfrm>
          <a:prstGeom prst="rect">
            <a:avLst/>
          </a:prstGeom>
        </p:spPr>
        <p:txBody>
          <a:bodyPr anchor="b"/>
          <a:lstStyle>
            <a:lvl1pPr>
              <a:defRPr>
                <a:solidFill>
                  <a:schemeClr val="bg1"/>
                </a:solidFill>
              </a:defRPr>
            </a:lvl1pPr>
          </a:lstStyle>
          <a:p>
            <a:r>
              <a:rPr lang="en-US"/>
              <a:t>Click to edit title</a:t>
            </a:r>
            <a:endParaRPr lang="en-GB"/>
          </a:p>
        </p:txBody>
      </p:sp>
      <p:sp>
        <p:nvSpPr>
          <p:cNvPr id="14" name="Rectangle 13">
            <a:hlinkClick r:id="rId3"/>
          </p:cNvPr>
          <p:cNvSpPr/>
          <p:nvPr userDrawn="1"/>
        </p:nvSpPr>
        <p:spPr>
          <a:xfrm>
            <a:off x="609071" y="3564554"/>
            <a:ext cx="3278155"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lstStyle/>
          <a:p>
            <a:pPr algn="ctr"/>
            <a:endParaRPr lang="en-GB" sz="1350">
              <a:solidFill>
                <a:prstClr val="white"/>
              </a:solidFill>
            </a:endParaRPr>
          </a:p>
        </p:txBody>
      </p:sp>
      <p:sp>
        <p:nvSpPr>
          <p:cNvPr id="16" name="Rectangle 15">
            <a:hlinkClick r:id="rId4"/>
          </p:cNvPr>
          <p:cNvSpPr/>
          <p:nvPr userDrawn="1"/>
        </p:nvSpPr>
        <p:spPr>
          <a:xfrm>
            <a:off x="561597" y="4401108"/>
            <a:ext cx="3278155"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000" bIns="27000" rtlCol="0" anchor="ctr"/>
          <a:lstStyle/>
          <a:p>
            <a:pPr algn="ctr"/>
            <a:endParaRPr lang="en-GB" sz="1350">
              <a:solidFill>
                <a:prstClr val="white"/>
              </a:solidFill>
            </a:endParaRPr>
          </a:p>
        </p:txBody>
      </p:sp>
      <p:sp>
        <p:nvSpPr>
          <p:cNvPr id="17" name="Text Placeholder 12">
            <a:extLst>
              <a:ext uri="{FF2B5EF4-FFF2-40B4-BE49-F238E27FC236}">
                <a16:creationId xmlns:a16="http://schemas.microsoft.com/office/drawing/2014/main" id="{E8E97C2C-BB00-4E42-8881-354B1611CCAA}"/>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4" name="Picture 3">
            <a:extLst>
              <a:ext uri="{FF2B5EF4-FFF2-40B4-BE49-F238E27FC236}">
                <a16:creationId xmlns:a16="http://schemas.microsoft.com/office/drawing/2014/main" id="{17B0BE83-4132-4134-A7C1-72D20DAF688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67636" y="260351"/>
            <a:ext cx="655402" cy="396874"/>
          </a:xfrm>
          <a:prstGeom prst="rect">
            <a:avLst/>
          </a:prstGeom>
        </p:spPr>
      </p:pic>
    </p:spTree>
    <p:extLst>
      <p:ext uri="{BB962C8B-B14F-4D97-AF65-F5344CB8AC3E}">
        <p14:creationId xmlns:p14="http://schemas.microsoft.com/office/powerpoint/2010/main" val="1501136218"/>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mage right and title">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6289046" y="1592796"/>
            <a:ext cx="5327221" cy="4681005"/>
          </a:xfrm>
        </p:spPr>
        <p:txBody>
          <a:bodyPr anchor="ctr">
            <a:normAutofit/>
          </a:bodyPr>
          <a:lstStyle>
            <a:lvl1pPr>
              <a:buNone/>
              <a:defRPr sz="900">
                <a:solidFill>
                  <a:schemeClr val="tx2"/>
                </a:solidFill>
              </a:defRPr>
            </a:lvl1pPr>
          </a:lstStyle>
          <a:p>
            <a:r>
              <a:rPr lang="en-GB"/>
              <a:t>Insert image &gt;</a:t>
            </a:r>
          </a:p>
        </p:txBody>
      </p:sp>
      <p:grpSp>
        <p:nvGrpSpPr>
          <p:cNvPr id="18" name="Group 11"/>
          <p:cNvGrpSpPr/>
          <p:nvPr userDrawn="1"/>
        </p:nvGrpSpPr>
        <p:grpSpPr>
          <a:xfrm>
            <a:off x="-2160918" y="1073348"/>
            <a:ext cx="2064907" cy="1971657"/>
            <a:chOff x="6195941" y="562596"/>
            <a:chExt cx="1548680" cy="1971657"/>
          </a:xfrm>
        </p:grpSpPr>
        <p:grpSp>
          <p:nvGrpSpPr>
            <p:cNvPr id="21" name="Group 113"/>
            <p:cNvGrpSpPr/>
            <p:nvPr/>
          </p:nvGrpSpPr>
          <p:grpSpPr>
            <a:xfrm>
              <a:off x="6195941" y="832626"/>
              <a:ext cx="1548680" cy="1701627"/>
              <a:chOff x="-1872716" y="660661"/>
              <a:chExt cx="1548680" cy="1276222"/>
            </a:xfrm>
          </p:grpSpPr>
          <p:sp>
            <p:nvSpPr>
              <p:cNvPr id="25" name="TextBox 24"/>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6" name="Picture 25"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4" name="Picture 23"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19" name="Text Placeholder 6">
            <a:extLst>
              <a:ext uri="{FF2B5EF4-FFF2-40B4-BE49-F238E27FC236}">
                <a16:creationId xmlns:a16="http://schemas.microsoft.com/office/drawing/2014/main" id="{552C7394-E044-4E50-926D-51E85066DB72}"/>
              </a:ext>
            </a:extLst>
          </p:cNvPr>
          <p:cNvSpPr>
            <a:spLocks noGrp="1"/>
          </p:cNvSpPr>
          <p:nvPr>
            <p:ph type="body" sz="quarter" idx="13" hasCustomPrompt="1"/>
          </p:nvPr>
        </p:nvSpPr>
        <p:spPr>
          <a:xfrm>
            <a:off x="633742" y="1592266"/>
            <a:ext cx="5150363" cy="468100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a:t>Click to edit body text</a:t>
            </a:r>
          </a:p>
          <a:p>
            <a:pPr lvl="1"/>
            <a:r>
              <a:rPr lang="en-US"/>
              <a:t>Second level</a:t>
            </a:r>
          </a:p>
          <a:p>
            <a:pPr lvl="3"/>
            <a:r>
              <a:rPr lang="en-US"/>
              <a:t>Third level</a:t>
            </a:r>
            <a:endParaRPr lang="en-GB"/>
          </a:p>
        </p:txBody>
      </p:sp>
      <p:sp>
        <p:nvSpPr>
          <p:cNvPr id="27" name="Subtitle 2">
            <a:extLst>
              <a:ext uri="{FF2B5EF4-FFF2-40B4-BE49-F238E27FC236}">
                <a16:creationId xmlns:a16="http://schemas.microsoft.com/office/drawing/2014/main" id="{B33E3513-31E5-4A77-95CD-738880FEA984}"/>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31" name="Title 1">
            <a:extLst>
              <a:ext uri="{FF2B5EF4-FFF2-40B4-BE49-F238E27FC236}">
                <a16:creationId xmlns:a16="http://schemas.microsoft.com/office/drawing/2014/main" id="{8E622FC4-D651-4A76-90D5-72A3EC3B1B23}"/>
              </a:ext>
            </a:extLst>
          </p:cNvPr>
          <p:cNvSpPr>
            <a:spLocks noGrp="1"/>
          </p:cNvSpPr>
          <p:nvPr>
            <p:ph type="title"/>
          </p:nvPr>
        </p:nvSpPr>
        <p:spPr>
          <a:xfrm>
            <a:off x="644325" y="381350"/>
            <a:ext cx="9532128" cy="470784"/>
          </a:xfrm>
          <a:prstGeom prst="rect">
            <a:avLst/>
          </a:prstGeom>
        </p:spPr>
        <p:txBody>
          <a:bodyPr>
            <a:noAutofit/>
          </a:bodyPr>
          <a:lstStyle>
            <a:lvl1pPr>
              <a:defRPr sz="2000"/>
            </a:lvl1pPr>
          </a:lstStyle>
          <a:p>
            <a:r>
              <a:rPr lang="en-US"/>
              <a:t>Click to edit Master title style</a:t>
            </a:r>
            <a:endParaRPr lang="en-GB"/>
          </a:p>
        </p:txBody>
      </p:sp>
      <p:cxnSp>
        <p:nvCxnSpPr>
          <p:cNvPr id="32" name="Straight Connector 31">
            <a:extLst>
              <a:ext uri="{FF2B5EF4-FFF2-40B4-BE49-F238E27FC236}">
                <a16:creationId xmlns:a16="http://schemas.microsoft.com/office/drawing/2014/main" id="{4FA17DA8-8B66-46A5-8C52-15738CFC2B11}"/>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C5AB2620-71DA-46AF-BD3B-17FF869D3FCA}"/>
              </a:ext>
            </a:extLst>
          </p:cNvPr>
          <p:cNvSpPr>
            <a:spLocks noGrp="1"/>
          </p:cNvSpPr>
          <p:nvPr>
            <p:ph type="body" sz="quarter" idx="15"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16" name="Picture 15" descr="Logo, company name&#10;&#10;Description automatically generated">
            <a:extLst>
              <a:ext uri="{FF2B5EF4-FFF2-40B4-BE49-F238E27FC236}">
                <a16:creationId xmlns:a16="http://schemas.microsoft.com/office/drawing/2014/main" id="{BDD482D2-DA0C-42DD-98E3-5FDB4DE388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395770411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pSp>
        <p:nvGrpSpPr>
          <p:cNvPr id="23" name="Group 11"/>
          <p:cNvGrpSpPr/>
          <p:nvPr userDrawn="1"/>
        </p:nvGrpSpPr>
        <p:grpSpPr>
          <a:xfrm>
            <a:off x="-2160918" y="1073348"/>
            <a:ext cx="2064907" cy="1971657"/>
            <a:chOff x="6195941" y="562596"/>
            <a:chExt cx="1548680" cy="1971657"/>
          </a:xfrm>
        </p:grpSpPr>
        <p:grpSp>
          <p:nvGrpSpPr>
            <p:cNvPr id="24" name="Group 113"/>
            <p:cNvGrpSpPr/>
            <p:nvPr/>
          </p:nvGrpSpPr>
          <p:grpSpPr>
            <a:xfrm>
              <a:off x="6195941" y="832626"/>
              <a:ext cx="1548680" cy="1701627"/>
              <a:chOff x="-1872716" y="660661"/>
              <a:chExt cx="1548680" cy="1276222"/>
            </a:xfrm>
          </p:grpSpPr>
          <p:sp>
            <p:nvSpPr>
              <p:cNvPr id="28" name="TextBox 27"/>
              <p:cNvSpPr txBox="1"/>
              <p:nvPr/>
            </p:nvSpPr>
            <p:spPr>
              <a:xfrm>
                <a:off x="-1872716" y="984698"/>
                <a:ext cx="1548680" cy="952185"/>
              </a:xfrm>
              <a:prstGeom prst="rect">
                <a:avLst/>
              </a:prstGeom>
              <a:noFill/>
            </p:spPr>
            <p:txBody>
              <a:bodyPr wrap="square" lIns="0" tIns="0" rIns="0" bIns="0" rtlCol="0">
                <a:spAutoFit/>
              </a:bodyPr>
              <a:lstStyle/>
              <a:p>
                <a:r>
                  <a:rPr lang="en-GB" sz="825">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825">
                  <a:solidFill>
                    <a:srgbClr val="000000"/>
                  </a:solidFill>
                </a:endParaRPr>
              </a:p>
              <a:p>
                <a:r>
                  <a:rPr lang="en-GB" sz="825">
                    <a:solidFill>
                      <a:srgbClr val="000000"/>
                    </a:solidFill>
                  </a:rPr>
                  <a:t>Do not use the bullet point button to format your text.</a:t>
                </a:r>
              </a:p>
            </p:txBody>
          </p:sp>
          <p:pic>
            <p:nvPicPr>
              <p:cNvPr id="29" name="Picture 28" descr="icon_information-white.png"/>
              <p:cNvPicPr>
                <a:picLocks noChangeAspect="1"/>
              </p:cNvPicPr>
              <p:nvPr/>
            </p:nvPicPr>
            <p:blipFill>
              <a:blip r:embed="rId2"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26" name="Donut 2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pic>
            <p:nvPicPr>
              <p:cNvPr id="27" name="Picture 26" descr="increase_indent.png"/>
              <p:cNvPicPr>
                <a:picLocks noChangeAspect="1"/>
              </p:cNvPicPr>
              <p:nvPr/>
            </p:nvPicPr>
            <p:blipFill>
              <a:blip r:embed="rId3" cstate="print">
                <a:lum bright="-100000"/>
              </a:blip>
              <a:stretch>
                <a:fillRect/>
              </a:stretch>
            </p:blipFill>
            <p:spPr>
              <a:xfrm>
                <a:off x="6425212" y="679422"/>
                <a:ext cx="317520" cy="317520"/>
              </a:xfrm>
              <a:prstGeom prst="rect">
                <a:avLst/>
              </a:prstGeom>
            </p:spPr>
          </p:pic>
        </p:grpSp>
      </p:grpSp>
      <p:sp>
        <p:nvSpPr>
          <p:cNvPr id="30" name="Text Placeholder 6">
            <a:extLst>
              <a:ext uri="{FF2B5EF4-FFF2-40B4-BE49-F238E27FC236}">
                <a16:creationId xmlns:a16="http://schemas.microsoft.com/office/drawing/2014/main" id="{D2D10B89-3D45-4C3B-9855-83D64DF7603D}"/>
              </a:ext>
            </a:extLst>
          </p:cNvPr>
          <p:cNvSpPr>
            <a:spLocks noGrp="1"/>
          </p:cNvSpPr>
          <p:nvPr>
            <p:ph type="body" sz="quarter" idx="13" hasCustomPrompt="1"/>
          </p:nvPr>
        </p:nvSpPr>
        <p:spPr>
          <a:xfrm>
            <a:off x="635228" y="1592155"/>
            <a:ext cx="5232000" cy="468164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a:t>Click to edit body text</a:t>
            </a:r>
          </a:p>
          <a:p>
            <a:pPr lvl="1"/>
            <a:r>
              <a:rPr lang="en-US"/>
              <a:t>Second level</a:t>
            </a:r>
          </a:p>
          <a:p>
            <a:pPr lvl="3"/>
            <a:r>
              <a:rPr lang="en-US"/>
              <a:t>Third level</a:t>
            </a:r>
            <a:endParaRPr lang="en-GB"/>
          </a:p>
        </p:txBody>
      </p:sp>
      <p:sp>
        <p:nvSpPr>
          <p:cNvPr id="31" name="Text Placeholder 6">
            <a:extLst>
              <a:ext uri="{FF2B5EF4-FFF2-40B4-BE49-F238E27FC236}">
                <a16:creationId xmlns:a16="http://schemas.microsoft.com/office/drawing/2014/main" id="{CD204FB8-CCB1-42A3-A6FB-B17AF9959552}"/>
              </a:ext>
            </a:extLst>
          </p:cNvPr>
          <p:cNvSpPr>
            <a:spLocks noGrp="1"/>
          </p:cNvSpPr>
          <p:nvPr>
            <p:ph type="body" sz="quarter" idx="14" hasCustomPrompt="1"/>
          </p:nvPr>
        </p:nvSpPr>
        <p:spPr>
          <a:xfrm>
            <a:off x="6384613" y="1592155"/>
            <a:ext cx="5232000" cy="4681645"/>
          </a:xfrm>
        </p:spPr>
        <p:txBody>
          <a:bodyPr rIns="0"/>
          <a:lstStyle>
            <a:lvl1pPr marL="174625" indent="-174625">
              <a:tabLst>
                <a:tab pos="174625" algn="l"/>
              </a:tabLst>
              <a:defRPr/>
            </a:lvl1pPr>
            <a:lvl2pPr marL="360363" indent="-185738">
              <a:buClr>
                <a:schemeClr val="tx2"/>
              </a:buClr>
              <a:tabLst>
                <a:tab pos="360363" algn="l"/>
              </a:tabLst>
              <a:defRPr sz="1350"/>
            </a:lvl2pPr>
            <a:lvl3pPr marL="334800">
              <a:defRPr/>
            </a:lvl3pPr>
            <a:lvl4pPr marL="534988" indent="-171450">
              <a:buFont typeface="Tahoma" panose="020B0604030504040204" pitchFamily="34" charset="0"/>
              <a:buChar char="-"/>
              <a:tabLst>
                <a:tab pos="534988" algn="l"/>
              </a:tabLst>
              <a:defRPr sz="900">
                <a:solidFill>
                  <a:schemeClr val="tx2"/>
                </a:solidFill>
              </a:defRPr>
            </a:lvl4pPr>
          </a:lstStyle>
          <a:p>
            <a:pPr lvl="0"/>
            <a:r>
              <a:rPr lang="en-US"/>
              <a:t>Click to edit body text</a:t>
            </a:r>
          </a:p>
          <a:p>
            <a:pPr lvl="1"/>
            <a:r>
              <a:rPr lang="en-US"/>
              <a:t>Second level</a:t>
            </a:r>
          </a:p>
          <a:p>
            <a:pPr lvl="3"/>
            <a:r>
              <a:rPr lang="en-US"/>
              <a:t>Third level</a:t>
            </a:r>
            <a:endParaRPr lang="en-GB"/>
          </a:p>
        </p:txBody>
      </p:sp>
      <p:sp>
        <p:nvSpPr>
          <p:cNvPr id="21" name="Subtitle 2">
            <a:extLst>
              <a:ext uri="{FF2B5EF4-FFF2-40B4-BE49-F238E27FC236}">
                <a16:creationId xmlns:a16="http://schemas.microsoft.com/office/drawing/2014/main" id="{5233158D-4548-41E7-BAFC-A9BCD78960C4}"/>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22" name="Title 1">
            <a:extLst>
              <a:ext uri="{FF2B5EF4-FFF2-40B4-BE49-F238E27FC236}">
                <a16:creationId xmlns:a16="http://schemas.microsoft.com/office/drawing/2014/main" id="{661BD43A-EF87-4440-A4DA-8C7A09E971B2}"/>
              </a:ext>
            </a:extLst>
          </p:cNvPr>
          <p:cNvSpPr>
            <a:spLocks noGrp="1"/>
          </p:cNvSpPr>
          <p:nvPr>
            <p:ph type="title"/>
          </p:nvPr>
        </p:nvSpPr>
        <p:spPr>
          <a:xfrm>
            <a:off x="644325" y="381350"/>
            <a:ext cx="9532128" cy="470784"/>
          </a:xfrm>
          <a:prstGeom prst="rect">
            <a:avLst/>
          </a:prstGeom>
        </p:spPr>
        <p:txBody>
          <a:bodyPr>
            <a:noAutofit/>
          </a:bodyPr>
          <a:lstStyle>
            <a:lvl1pPr>
              <a:defRPr sz="2000"/>
            </a:lvl1pPr>
          </a:lstStyle>
          <a:p>
            <a:r>
              <a:rPr lang="en-US"/>
              <a:t>Click to edit Master title style</a:t>
            </a:r>
            <a:endParaRPr lang="en-GB"/>
          </a:p>
        </p:txBody>
      </p:sp>
      <p:cxnSp>
        <p:nvCxnSpPr>
          <p:cNvPr id="33" name="Straight Connector 32">
            <a:extLst>
              <a:ext uri="{FF2B5EF4-FFF2-40B4-BE49-F238E27FC236}">
                <a16:creationId xmlns:a16="http://schemas.microsoft.com/office/drawing/2014/main" id="{6BA6CC9C-D7F3-4489-8246-BA49CED4C2DD}"/>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 Placeholder 12">
            <a:extLst>
              <a:ext uri="{FF2B5EF4-FFF2-40B4-BE49-F238E27FC236}">
                <a16:creationId xmlns:a16="http://schemas.microsoft.com/office/drawing/2014/main" id="{CF7C82F7-A8CD-4D6B-8D90-86AD9843B6A4}"/>
              </a:ext>
            </a:extLst>
          </p:cNvPr>
          <p:cNvSpPr>
            <a:spLocks noGrp="1"/>
          </p:cNvSpPr>
          <p:nvPr>
            <p:ph type="body" sz="quarter" idx="15"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16" name="Picture 15" descr="Logo, company name&#10;&#10;Description automatically generated">
            <a:extLst>
              <a:ext uri="{FF2B5EF4-FFF2-40B4-BE49-F238E27FC236}">
                <a16:creationId xmlns:a16="http://schemas.microsoft.com/office/drawing/2014/main" id="{5E50A807-8217-4C3E-957D-23C22A8400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395329749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2" name="Table Placeholder 21"/>
          <p:cNvSpPr>
            <a:spLocks noGrp="1"/>
          </p:cNvSpPr>
          <p:nvPr>
            <p:ph type="tbl" sz="quarter" idx="17" hasCustomPrompt="1"/>
          </p:nvPr>
        </p:nvSpPr>
        <p:spPr>
          <a:xfrm>
            <a:off x="633743" y="1773238"/>
            <a:ext cx="10947399" cy="4500562"/>
          </a:xfrm>
        </p:spPr>
        <p:txBody>
          <a:bodyPr lIns="1800000" anchor="ctr">
            <a:normAutofit/>
          </a:bodyPr>
          <a:lstStyle>
            <a:lvl1pPr>
              <a:buNone/>
              <a:defRPr sz="900">
                <a:solidFill>
                  <a:schemeClr val="tx2"/>
                </a:solidFill>
              </a:defRPr>
            </a:lvl1pPr>
          </a:lstStyle>
          <a:p>
            <a:r>
              <a:rPr lang="en-GB"/>
              <a:t>Click to insert table &gt;</a:t>
            </a:r>
          </a:p>
        </p:txBody>
      </p:sp>
      <p:grpSp>
        <p:nvGrpSpPr>
          <p:cNvPr id="16" name="Group 30"/>
          <p:cNvGrpSpPr/>
          <p:nvPr userDrawn="1"/>
        </p:nvGrpSpPr>
        <p:grpSpPr>
          <a:xfrm>
            <a:off x="-2160918" y="1057506"/>
            <a:ext cx="2064907" cy="2629259"/>
            <a:chOff x="-1691380" y="2732371"/>
            <a:chExt cx="1548680" cy="2629259"/>
          </a:xfrm>
        </p:grpSpPr>
        <p:sp>
          <p:nvSpPr>
            <p:cNvPr id="17" name="Donut 16"/>
            <p:cNvSpPr>
              <a:spLocks noChangeAspect="1"/>
            </p:cNvSpPr>
            <p:nvPr/>
          </p:nvSpPr>
          <p:spPr>
            <a:xfrm>
              <a:off x="-1605600" y="2732371"/>
              <a:ext cx="576000" cy="57600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4D4D4D"/>
                </a:solidFill>
              </a:endParaRPr>
            </a:p>
          </p:txBody>
        </p:sp>
        <p:grpSp>
          <p:nvGrpSpPr>
            <p:cNvPr id="18" name="Group 15"/>
            <p:cNvGrpSpPr/>
            <p:nvPr/>
          </p:nvGrpSpPr>
          <p:grpSpPr>
            <a:xfrm>
              <a:off x="-1691380" y="2803266"/>
              <a:ext cx="1548680" cy="2558364"/>
              <a:chOff x="-1553715" y="3400885"/>
              <a:chExt cx="1719267" cy="2558364"/>
            </a:xfrm>
          </p:grpSpPr>
          <p:pic>
            <p:nvPicPr>
              <p:cNvPr id="21" name="Picture 20" descr="symbol---donut.png"/>
              <p:cNvPicPr>
                <a:picLocks noChangeAspect="1"/>
              </p:cNvPicPr>
              <p:nvPr/>
            </p:nvPicPr>
            <p:blipFill>
              <a:blip r:embed="rId2" cstate="print"/>
              <a:stretch>
                <a:fillRect/>
              </a:stretch>
            </p:blipFill>
            <p:spPr>
              <a:xfrm>
                <a:off x="-1374480" y="3400885"/>
                <a:ext cx="463455" cy="417471"/>
              </a:xfrm>
              <a:prstGeom prst="rect">
                <a:avLst/>
              </a:prstGeom>
            </p:spPr>
          </p:pic>
          <p:pic>
            <p:nvPicPr>
              <p:cNvPr id="29" name="Picture 28" descr="icon_information-white.png"/>
              <p:cNvPicPr>
                <a:picLocks noChangeAspect="1"/>
              </p:cNvPicPr>
              <p:nvPr/>
            </p:nvPicPr>
            <p:blipFill>
              <a:blip r:embed="rId3" cstate="print">
                <a:lum bright="-100000"/>
              </a:blip>
              <a:stretch>
                <a:fillRect/>
              </a:stretch>
            </p:blipFill>
            <p:spPr>
              <a:xfrm>
                <a:off x="-1428202" y="3681287"/>
                <a:ext cx="121592" cy="320113"/>
              </a:xfrm>
              <a:prstGeom prst="rect">
                <a:avLst/>
              </a:prstGeom>
            </p:spPr>
          </p:pic>
          <p:sp>
            <p:nvSpPr>
              <p:cNvPr id="30" name="Rectangle 29"/>
              <p:cNvSpPr/>
              <p:nvPr/>
            </p:nvSpPr>
            <p:spPr>
              <a:xfrm>
                <a:off x="-1553715" y="3962549"/>
                <a:ext cx="1719267" cy="1996700"/>
              </a:xfrm>
              <a:prstGeom prst="rect">
                <a:avLst/>
              </a:prstGeom>
            </p:spPr>
            <p:txBody>
              <a:bodyPr wrap="square" lIns="0" rIns="0">
                <a:spAutoFit/>
              </a:bodyPr>
              <a:lstStyle/>
              <a:p>
                <a:r>
                  <a:rPr lang="en-GB" sz="825">
                    <a:solidFill>
                      <a:srgbClr val="000000"/>
                    </a:solidFill>
                  </a:rPr>
                  <a:t>To edit the table simply over type the sample text</a:t>
                </a:r>
              </a:p>
              <a:p>
                <a:endParaRPr lang="en-GB" sz="825">
                  <a:solidFill>
                    <a:srgbClr val="000000"/>
                  </a:solidFill>
                </a:endParaRPr>
              </a:p>
              <a:p>
                <a:r>
                  <a:rPr lang="en-GB" sz="825">
                    <a:solidFill>
                      <a:srgbClr val="000000"/>
                    </a:solidFill>
                  </a:rPr>
                  <a:t>Alternatively…</a:t>
                </a:r>
              </a:p>
              <a:p>
                <a:r>
                  <a:rPr lang="en-GB" sz="825">
                    <a:solidFill>
                      <a:srgbClr val="000000"/>
                    </a:solidFill>
                  </a:rPr>
                  <a:t>If you have created a table in Excel delete the example table and the table placeholder on the slide, then go to Excel</a:t>
                </a:r>
              </a:p>
              <a:p>
                <a:r>
                  <a:rPr lang="en-GB" sz="825">
                    <a:solidFill>
                      <a:srgbClr val="000000"/>
                    </a:solidFill>
                  </a:rPr>
                  <a:t>select the data…</a:t>
                </a:r>
              </a:p>
              <a:p>
                <a:r>
                  <a:rPr lang="en-GB" sz="825">
                    <a:solidFill>
                      <a:srgbClr val="000000"/>
                    </a:solidFill>
                  </a:rPr>
                  <a:t>&gt;Right click on the table</a:t>
                </a:r>
              </a:p>
              <a:p>
                <a:r>
                  <a:rPr lang="en-GB" sz="825">
                    <a:solidFill>
                      <a:srgbClr val="000000"/>
                    </a:solidFill>
                  </a:rPr>
                  <a:t>&gt;’Copy’</a:t>
                </a:r>
              </a:p>
              <a:p>
                <a:r>
                  <a:rPr lang="en-GB" sz="825">
                    <a:solidFill>
                      <a:srgbClr val="000000"/>
                    </a:solidFill>
                  </a:rPr>
                  <a:t>  (Go to your PowerPoint file)</a:t>
                </a:r>
              </a:p>
              <a:p>
                <a:r>
                  <a:rPr lang="en-GB" sz="825">
                    <a:solidFill>
                      <a:srgbClr val="000000"/>
                    </a:solidFill>
                  </a:rPr>
                  <a:t>&gt;’Paste’ table into  relevant slide and  format the style accordingly</a:t>
                </a:r>
              </a:p>
              <a:p>
                <a:endParaRPr lang="en-GB" sz="825">
                  <a:solidFill>
                    <a:srgbClr val="000000"/>
                  </a:solidFill>
                </a:endParaRPr>
              </a:p>
              <a:p>
                <a:endParaRPr lang="en-GB" sz="825">
                  <a:solidFill>
                    <a:srgbClr val="000000"/>
                  </a:solidFill>
                </a:endParaRPr>
              </a:p>
            </p:txBody>
          </p:sp>
        </p:grpSp>
      </p:grpSp>
      <p:sp>
        <p:nvSpPr>
          <p:cNvPr id="25" name="Subtitle 2">
            <a:extLst>
              <a:ext uri="{FF2B5EF4-FFF2-40B4-BE49-F238E27FC236}">
                <a16:creationId xmlns:a16="http://schemas.microsoft.com/office/drawing/2014/main" id="{199B0AAD-B870-4258-AA5B-219F7FF6FCC4}"/>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26" name="Title 1">
            <a:extLst>
              <a:ext uri="{FF2B5EF4-FFF2-40B4-BE49-F238E27FC236}">
                <a16:creationId xmlns:a16="http://schemas.microsoft.com/office/drawing/2014/main" id="{586E0719-0401-418A-9A11-5A1A0E4E4434}"/>
              </a:ext>
            </a:extLst>
          </p:cNvPr>
          <p:cNvSpPr>
            <a:spLocks noGrp="1"/>
          </p:cNvSpPr>
          <p:nvPr>
            <p:ph type="title"/>
          </p:nvPr>
        </p:nvSpPr>
        <p:spPr>
          <a:xfrm>
            <a:off x="644325" y="381350"/>
            <a:ext cx="9532128" cy="470784"/>
          </a:xfrm>
          <a:prstGeom prst="rect">
            <a:avLst/>
          </a:prstGeom>
        </p:spPr>
        <p:txBody>
          <a:bodyPr>
            <a:noAutofit/>
          </a:bodyPr>
          <a:lstStyle>
            <a:lvl1pPr>
              <a:defRPr sz="2000"/>
            </a:lvl1pPr>
          </a:lstStyle>
          <a:p>
            <a:r>
              <a:rPr lang="en-US"/>
              <a:t>Click to edit Master title style</a:t>
            </a:r>
            <a:endParaRPr lang="en-GB"/>
          </a:p>
        </p:txBody>
      </p:sp>
      <p:cxnSp>
        <p:nvCxnSpPr>
          <p:cNvPr id="27" name="Straight Connector 26">
            <a:extLst>
              <a:ext uri="{FF2B5EF4-FFF2-40B4-BE49-F238E27FC236}">
                <a16:creationId xmlns:a16="http://schemas.microsoft.com/office/drawing/2014/main" id="{88379D19-4970-4B0D-8377-6D6082603CAB}"/>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30EC987B-2F9F-48A4-BDFC-EE847C470E54}"/>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14" name="Picture 13" descr="Logo, company name&#10;&#10;Description automatically generated">
            <a:extLst>
              <a:ext uri="{FF2B5EF4-FFF2-40B4-BE49-F238E27FC236}">
                <a16:creationId xmlns:a16="http://schemas.microsoft.com/office/drawing/2014/main" id="{F3BC76E9-B93D-4E43-BB14-274FC297C8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210552443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6E79E4CE-0044-4E6C-A5FE-5BDEB5EAB551}"/>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13" name="Title 1">
            <a:extLst>
              <a:ext uri="{FF2B5EF4-FFF2-40B4-BE49-F238E27FC236}">
                <a16:creationId xmlns:a16="http://schemas.microsoft.com/office/drawing/2014/main" id="{66E7F0AA-0188-4AC8-8F84-B541B3EC0D5B}"/>
              </a:ext>
            </a:extLst>
          </p:cNvPr>
          <p:cNvSpPr>
            <a:spLocks noGrp="1"/>
          </p:cNvSpPr>
          <p:nvPr>
            <p:ph type="title"/>
          </p:nvPr>
        </p:nvSpPr>
        <p:spPr>
          <a:xfrm>
            <a:off x="644325" y="381350"/>
            <a:ext cx="9532128" cy="470784"/>
          </a:xfrm>
          <a:prstGeom prst="rect">
            <a:avLst/>
          </a:prstGeom>
        </p:spPr>
        <p:txBody>
          <a:bodyPr>
            <a:noAutofit/>
          </a:bodyPr>
          <a:lstStyle>
            <a:lvl1pPr>
              <a:defRPr sz="2000"/>
            </a:lvl1pPr>
          </a:lstStyle>
          <a:p>
            <a:r>
              <a:rPr lang="en-US"/>
              <a:t>Click to edit Master title style</a:t>
            </a:r>
            <a:endParaRPr lang="en-GB"/>
          </a:p>
        </p:txBody>
      </p:sp>
      <p:cxnSp>
        <p:nvCxnSpPr>
          <p:cNvPr id="14" name="Straight Connector 13">
            <a:extLst>
              <a:ext uri="{FF2B5EF4-FFF2-40B4-BE49-F238E27FC236}">
                <a16:creationId xmlns:a16="http://schemas.microsoft.com/office/drawing/2014/main" id="{4C427637-D283-4A1F-BE52-15848FA2885A}"/>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8481B157-43BB-4786-875F-2A4F57F7AB35}"/>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7" name="Picture 6" descr="Logo, company name&#10;&#10;Description automatically generated">
            <a:extLst>
              <a:ext uri="{FF2B5EF4-FFF2-40B4-BE49-F238E27FC236}">
                <a16:creationId xmlns:a16="http://schemas.microsoft.com/office/drawing/2014/main" id="{A9458A97-65B0-4102-BB73-EB83E84BD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134719769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74C39CC-A133-41E9-92DA-022696510391}"/>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6B214EB7-865F-4C8B-807E-A2C800FC19EC}"/>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5" name="Picture 4" descr="Logo, company name&#10;&#10;Description automatically generated">
            <a:extLst>
              <a:ext uri="{FF2B5EF4-FFF2-40B4-BE49-F238E27FC236}">
                <a16:creationId xmlns:a16="http://schemas.microsoft.com/office/drawing/2014/main" id="{14E09954-D936-40C7-ABBC-F8B1DB5CD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14896382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Media Placeholder 7"/>
          <p:cNvSpPr>
            <a:spLocks noGrp="1"/>
          </p:cNvSpPr>
          <p:nvPr>
            <p:ph type="media" sz="quarter" idx="13" hasCustomPrompt="1"/>
          </p:nvPr>
        </p:nvSpPr>
        <p:spPr>
          <a:xfrm>
            <a:off x="633742" y="1782292"/>
            <a:ext cx="9532127" cy="4021366"/>
          </a:xfrm>
          <a:blipFill dpi="0" rotWithShape="1">
            <a:blip r:embed="rId2" cstate="print">
              <a:alphaModFix amt="20000"/>
            </a:blip>
            <a:srcRect/>
            <a:stretch>
              <a:fillRect/>
            </a:stretch>
          </a:blipFill>
        </p:spPr>
        <p:txBody>
          <a:bodyPr anchor="ctr">
            <a:normAutofit/>
          </a:bodyPr>
          <a:lstStyle>
            <a:lvl1pPr marL="0" indent="0">
              <a:buNone/>
              <a:defRPr sz="900" baseline="0">
                <a:solidFill>
                  <a:schemeClr val="tx2"/>
                </a:solidFill>
              </a:defRPr>
            </a:lvl1pPr>
          </a:lstStyle>
          <a:p>
            <a:r>
              <a:rPr lang="en-GB"/>
              <a:t>Click to insert video &gt;</a:t>
            </a:r>
          </a:p>
        </p:txBody>
      </p:sp>
      <p:grpSp>
        <p:nvGrpSpPr>
          <p:cNvPr id="27" name="Group 26"/>
          <p:cNvGrpSpPr/>
          <p:nvPr userDrawn="1"/>
        </p:nvGrpSpPr>
        <p:grpSpPr>
          <a:xfrm>
            <a:off x="-2160918" y="1029428"/>
            <a:ext cx="2064907" cy="3780420"/>
            <a:chOff x="-1872716" y="2511865"/>
            <a:chExt cx="1548680" cy="3780420"/>
          </a:xfrm>
        </p:grpSpPr>
        <p:sp>
          <p:nvSpPr>
            <p:cNvPr id="28" name="Oval 27"/>
            <p:cNvSpPr/>
            <p:nvPr/>
          </p:nvSpPr>
          <p:spPr>
            <a:xfrm>
              <a:off x="-1781739" y="2511865"/>
              <a:ext cx="629103" cy="6291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grpSp>
          <p:nvGrpSpPr>
            <p:cNvPr id="29" name="Group 66"/>
            <p:cNvGrpSpPr/>
            <p:nvPr/>
          </p:nvGrpSpPr>
          <p:grpSpPr>
            <a:xfrm>
              <a:off x="-1872716" y="2636912"/>
              <a:ext cx="1548680" cy="3655373"/>
              <a:chOff x="-1382920" y="881001"/>
              <a:chExt cx="1311932" cy="3655373"/>
            </a:xfrm>
          </p:grpSpPr>
          <p:grpSp>
            <p:nvGrpSpPr>
              <p:cNvPr id="30" name="Group 32"/>
              <p:cNvGrpSpPr/>
              <p:nvPr/>
            </p:nvGrpSpPr>
            <p:grpSpPr>
              <a:xfrm>
                <a:off x="-1368151" y="881001"/>
                <a:ext cx="1297163" cy="2676952"/>
                <a:chOff x="-1872715" y="500478"/>
                <a:chExt cx="1297163" cy="2007717"/>
              </a:xfrm>
            </p:grpSpPr>
            <p:pic>
              <p:nvPicPr>
                <p:cNvPr id="32" name="Picture 31" descr="icon_camera_circle.png"/>
                <p:cNvPicPr>
                  <a:picLocks/>
                </p:cNvPicPr>
                <p:nvPr/>
              </p:nvPicPr>
              <p:blipFill>
                <a:blip r:embed="rId3" cstate="print"/>
                <a:stretch>
                  <a:fillRect/>
                </a:stretch>
              </p:blipFill>
              <p:spPr>
                <a:xfrm>
                  <a:off x="-1716184" y="500478"/>
                  <a:ext cx="316701" cy="280389"/>
                </a:xfrm>
                <a:prstGeom prst="rect">
                  <a:avLst/>
                </a:prstGeom>
                <a:noFill/>
                <a:ln>
                  <a:noFill/>
                </a:ln>
              </p:spPr>
            </p:pic>
            <p:sp>
              <p:nvSpPr>
                <p:cNvPr id="33" name="TextBox 32"/>
                <p:cNvSpPr txBox="1"/>
                <p:nvPr/>
              </p:nvSpPr>
              <p:spPr>
                <a:xfrm>
                  <a:off x="-1872715" y="984699"/>
                  <a:ext cx="1297163" cy="1523496"/>
                </a:xfrm>
                <a:prstGeom prst="rect">
                  <a:avLst/>
                </a:prstGeom>
                <a:noFill/>
              </p:spPr>
              <p:txBody>
                <a:bodyPr wrap="square" lIns="0" tIns="0" rIns="0" bIns="0" rtlCol="0">
                  <a:spAutoFit/>
                </a:bodyPr>
                <a:lstStyle/>
                <a:p>
                  <a:r>
                    <a:rPr lang="en-GB" sz="825">
                      <a:solidFill>
                        <a:srgbClr val="000000"/>
                      </a:solidFill>
                    </a:rPr>
                    <a:t>When inserting a video file (by clicking the icon shown) always ensure that when saving and circulating the PowerPoint file that the video file is also sent (as a separate file). The recipient of both the PowerPoint file and the Video file should save both files in the same location (as the same file names) to ensure the PowerPoint file finds the video file to play.</a:t>
                  </a:r>
                </a:p>
                <a:p>
                  <a:endParaRPr lang="en-GB" sz="825">
                    <a:solidFill>
                      <a:srgbClr val="000000"/>
                    </a:solidFill>
                  </a:endParaRPr>
                </a:p>
                <a:p>
                  <a:endParaRPr lang="en-GB" sz="825">
                    <a:solidFill>
                      <a:srgbClr val="000000"/>
                    </a:solidFill>
                  </a:endParaRPr>
                </a:p>
                <a:p>
                  <a:r>
                    <a:rPr lang="en-GB" sz="825">
                      <a:solidFill>
                        <a:srgbClr val="000000"/>
                      </a:solidFill>
                    </a:rPr>
                    <a:t>You should always double check the recipient can play the selected video file type other wise the video may not play in the presentation.</a:t>
                  </a:r>
                </a:p>
                <a:p>
                  <a:endParaRPr lang="en-GB" sz="825">
                    <a:solidFill>
                      <a:srgbClr val="000000"/>
                    </a:solidFill>
                  </a:endParaRPr>
                </a:p>
              </p:txBody>
            </p:sp>
            <p:pic>
              <p:nvPicPr>
                <p:cNvPr id="34" name="Picture 33" descr="icon_information-white.png"/>
                <p:cNvPicPr>
                  <a:picLocks noChangeAspect="1"/>
                </p:cNvPicPr>
                <p:nvPr/>
              </p:nvPicPr>
              <p:blipFill>
                <a:blip r:embed="rId4" cstate="screen">
                  <a:lum bright="-100000"/>
                </a:blip>
                <a:stretch>
                  <a:fillRect/>
                </a:stretch>
              </p:blipFill>
              <p:spPr>
                <a:xfrm>
                  <a:off x="-1764703" y="660661"/>
                  <a:ext cx="121592" cy="240085"/>
                </a:xfrm>
                <a:prstGeom prst="rect">
                  <a:avLst/>
                </a:prstGeom>
              </p:spPr>
            </p:pic>
          </p:grpSp>
          <p:pic>
            <p:nvPicPr>
              <p:cNvPr id="31" name="Picture 30" descr="alert-icon.png"/>
              <p:cNvPicPr>
                <a:picLocks/>
              </p:cNvPicPr>
              <p:nvPr/>
            </p:nvPicPr>
            <p:blipFill>
              <a:blip r:embed="rId5" cstate="screen">
                <a:lum bright="-99000"/>
              </a:blip>
              <a:stretch>
                <a:fillRect/>
              </a:stretch>
            </p:blipFill>
            <p:spPr>
              <a:xfrm>
                <a:off x="-1382920" y="4250572"/>
                <a:ext cx="240924" cy="285802"/>
              </a:xfrm>
              <a:prstGeom prst="rect">
                <a:avLst/>
              </a:prstGeom>
            </p:spPr>
          </p:pic>
        </p:grpSp>
      </p:grpSp>
      <p:sp>
        <p:nvSpPr>
          <p:cNvPr id="16" name="Title 1">
            <a:extLst>
              <a:ext uri="{FF2B5EF4-FFF2-40B4-BE49-F238E27FC236}">
                <a16:creationId xmlns:a16="http://schemas.microsoft.com/office/drawing/2014/main" id="{3E69E1A7-5247-4997-A5F8-86A60CE52390}"/>
              </a:ext>
            </a:extLst>
          </p:cNvPr>
          <p:cNvSpPr>
            <a:spLocks noGrp="1"/>
          </p:cNvSpPr>
          <p:nvPr>
            <p:ph type="title"/>
          </p:nvPr>
        </p:nvSpPr>
        <p:spPr>
          <a:xfrm>
            <a:off x="644325" y="381350"/>
            <a:ext cx="9532128" cy="470784"/>
          </a:xfrm>
          <a:prstGeom prst="rect">
            <a:avLst/>
          </a:prstGeom>
        </p:spPr>
        <p:txBody>
          <a:bodyPr>
            <a:noAutofit/>
          </a:bodyPr>
          <a:lstStyle>
            <a:lvl1pPr>
              <a:defRPr sz="2000"/>
            </a:lvl1pPr>
          </a:lstStyle>
          <a:p>
            <a:r>
              <a:rPr lang="en-US"/>
              <a:t>Click to edit Master title style</a:t>
            </a:r>
            <a:endParaRPr lang="en-GB"/>
          </a:p>
        </p:txBody>
      </p:sp>
      <p:cxnSp>
        <p:nvCxnSpPr>
          <p:cNvPr id="18" name="Straight Connector 17">
            <a:extLst>
              <a:ext uri="{FF2B5EF4-FFF2-40B4-BE49-F238E27FC236}">
                <a16:creationId xmlns:a16="http://schemas.microsoft.com/office/drawing/2014/main" id="{F47AB375-345A-40CA-BE3A-AA3559E7F30B}"/>
              </a:ext>
            </a:extLst>
          </p:cNvPr>
          <p:cNvCxnSpPr>
            <a:cxnSpLocks/>
          </p:cNvCxnSpPr>
          <p:nvPr userDrawn="1"/>
        </p:nvCxnSpPr>
        <p:spPr>
          <a:xfrm flipH="1" flipV="1">
            <a:off x="644325" y="800100"/>
            <a:ext cx="10986080" cy="162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747008AC-B519-4F17-A742-CCC66E4D3B7B}"/>
              </a:ext>
            </a:extLst>
          </p:cNvPr>
          <p:cNvSpPr>
            <a:spLocks noGrp="1"/>
          </p:cNvSpPr>
          <p:nvPr>
            <p:ph type="subTitle" idx="1" hasCustomPrompt="1"/>
          </p:nvPr>
        </p:nvSpPr>
        <p:spPr>
          <a:xfrm>
            <a:off x="644326" y="1022467"/>
            <a:ext cx="10955319"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23" name="Text Placeholder 12">
            <a:extLst>
              <a:ext uri="{FF2B5EF4-FFF2-40B4-BE49-F238E27FC236}">
                <a16:creationId xmlns:a16="http://schemas.microsoft.com/office/drawing/2014/main" id="{A1B3798B-DD07-47DE-AFF0-24DB9C4AEE46}"/>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17" name="Picture 16" descr="Logo, company name&#10;&#10;Description automatically generated">
            <a:extLst>
              <a:ext uri="{FF2B5EF4-FFF2-40B4-BE49-F238E27FC236}">
                <a16:creationId xmlns:a16="http://schemas.microsoft.com/office/drawing/2014/main" id="{FDD0F3FD-1EB3-4F48-BF19-972567E8BAC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56540" y="260649"/>
            <a:ext cx="655338" cy="396836"/>
          </a:xfrm>
          <a:prstGeom prst="rect">
            <a:avLst/>
          </a:prstGeom>
        </p:spPr>
      </p:pic>
    </p:spTree>
    <p:extLst>
      <p:ext uri="{BB962C8B-B14F-4D97-AF65-F5344CB8AC3E}">
        <p14:creationId xmlns:p14="http://schemas.microsoft.com/office/powerpoint/2010/main" val="204681096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 name="Title 1"/>
          <p:cNvSpPr>
            <a:spLocks noGrp="1"/>
          </p:cNvSpPr>
          <p:nvPr>
            <p:ph type="title" hasCustomPrompt="1"/>
          </p:nvPr>
        </p:nvSpPr>
        <p:spPr>
          <a:xfrm>
            <a:off x="633744" y="2780928"/>
            <a:ext cx="10982523" cy="648072"/>
          </a:xfrm>
          <a:prstGeom prst="rect">
            <a:avLst/>
          </a:prstGeom>
        </p:spPr>
        <p:txBody>
          <a:bodyPr anchor="ctr" anchorCtr="0">
            <a:noAutofit/>
          </a:bodyPr>
          <a:lstStyle>
            <a:lvl1pPr>
              <a:defRPr sz="3200">
                <a:solidFill>
                  <a:schemeClr val="bg1"/>
                </a:solidFill>
              </a:defRPr>
            </a:lvl1pPr>
          </a:lstStyle>
          <a:p>
            <a:r>
              <a:rPr lang="en-US"/>
              <a:t>Click to edit slide title</a:t>
            </a:r>
            <a:endParaRPr lang="en-GB"/>
          </a:p>
        </p:txBody>
      </p:sp>
      <p:sp>
        <p:nvSpPr>
          <p:cNvPr id="3" name="Date Placeholder 2"/>
          <p:cNvSpPr>
            <a:spLocks noGrp="1"/>
          </p:cNvSpPr>
          <p:nvPr>
            <p:ph type="dt" sz="half" idx="10"/>
          </p:nvPr>
        </p:nvSpPr>
        <p:spPr>
          <a:xfrm>
            <a:off x="609600" y="368300"/>
            <a:ext cx="5486400" cy="240000"/>
          </a:xfrm>
          <a:prstGeom prst="rect">
            <a:avLst/>
          </a:prstGeom>
        </p:spPr>
        <p:txBody>
          <a:bodyPr/>
          <a:lstStyle>
            <a:lvl1pPr>
              <a:defRPr sz="1600">
                <a:solidFill>
                  <a:schemeClr val="bg1"/>
                </a:solidFill>
              </a:defRPr>
            </a:lvl1pPr>
          </a:lstStyle>
          <a:p>
            <a:endParaRPr lang="en-GB"/>
          </a:p>
        </p:txBody>
      </p:sp>
      <p:sp>
        <p:nvSpPr>
          <p:cNvPr id="11" name="Text Placeholder 10">
            <a:extLst>
              <a:ext uri="{FF2B5EF4-FFF2-40B4-BE49-F238E27FC236}">
                <a16:creationId xmlns:a16="http://schemas.microsoft.com/office/drawing/2014/main" id="{F88FEA04-C977-4B49-9D5D-B21E87792A40}"/>
              </a:ext>
            </a:extLst>
          </p:cNvPr>
          <p:cNvSpPr>
            <a:spLocks noGrp="1"/>
          </p:cNvSpPr>
          <p:nvPr>
            <p:ph type="body" sz="quarter" idx="12" hasCustomPrompt="1"/>
          </p:nvPr>
        </p:nvSpPr>
        <p:spPr>
          <a:xfrm>
            <a:off x="624418" y="3429001"/>
            <a:ext cx="10983383" cy="792163"/>
          </a:xfrm>
        </p:spPr>
        <p:txBody>
          <a:bodyPr anchor="ctr" anchorCtr="0"/>
          <a:lstStyle>
            <a:lvl1pPr marL="0" indent="0" algn="l">
              <a:buNone/>
              <a:defRPr sz="2000">
                <a:solidFill>
                  <a:schemeClr val="bg1"/>
                </a:solidFill>
                <a:latin typeface="+mj-lt"/>
              </a:defRPr>
            </a:lvl1pPr>
            <a:lvl3pPr marL="361950" indent="0">
              <a:buNone/>
              <a:defRPr/>
            </a:lvl3pPr>
          </a:lstStyle>
          <a:p>
            <a:pPr lvl="0"/>
            <a:r>
              <a:rPr lang="en-US"/>
              <a:t>Click to edit slide subtitle</a:t>
            </a:r>
            <a:endParaRPr lang="en-GB"/>
          </a:p>
        </p:txBody>
      </p:sp>
      <p:sp>
        <p:nvSpPr>
          <p:cNvPr id="14" name="Text Placeholder 12">
            <a:extLst>
              <a:ext uri="{FF2B5EF4-FFF2-40B4-BE49-F238E27FC236}">
                <a16:creationId xmlns:a16="http://schemas.microsoft.com/office/drawing/2014/main" id="{5ECDBAF8-F6F8-413A-83A7-0B9E0664D1CC}"/>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bg1"/>
                </a:solidFill>
              </a:defRPr>
            </a:lvl1pPr>
          </a:lstStyle>
          <a:p>
            <a:pPr lvl="0"/>
            <a:r>
              <a:rPr lang="en-US"/>
              <a:t>Click to add footer text</a:t>
            </a:r>
            <a:endParaRPr lang="en-GB"/>
          </a:p>
        </p:txBody>
      </p:sp>
      <p:pic>
        <p:nvPicPr>
          <p:cNvPr id="8" name="Picture 7">
            <a:extLst>
              <a:ext uri="{FF2B5EF4-FFF2-40B4-BE49-F238E27FC236}">
                <a16:creationId xmlns:a16="http://schemas.microsoft.com/office/drawing/2014/main" id="{FCE6EB94-090B-4EE1-83F4-8915E69F3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476" y="260351"/>
            <a:ext cx="655402" cy="396874"/>
          </a:xfrm>
          <a:prstGeom prst="rect">
            <a:avLst/>
          </a:prstGeom>
        </p:spPr>
      </p:pic>
    </p:spTree>
    <p:extLst>
      <p:ext uri="{BB962C8B-B14F-4D97-AF65-F5344CB8AC3E}">
        <p14:creationId xmlns:p14="http://schemas.microsoft.com/office/powerpoint/2010/main" val="89111265"/>
      </p:ext>
    </p:extLst>
  </p:cSld>
  <p:clrMapOvr>
    <a:masterClrMapping/>
  </p:clrMapOvr>
  <p:transition>
    <p:fade thruBlk="1"/>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10" name="Group 14"/>
          <p:cNvGrpSpPr/>
          <p:nvPr userDrawn="1"/>
        </p:nvGrpSpPr>
        <p:grpSpPr>
          <a:xfrm>
            <a:off x="0" y="0"/>
            <a:ext cx="12192677" cy="3284984"/>
            <a:chOff x="0" y="288032"/>
            <a:chExt cx="9144508" cy="2463738"/>
          </a:xfrm>
        </p:grpSpPr>
        <p:sp>
          <p:nvSpPr>
            <p:cNvPr id="12" name="Rectangle 11"/>
            <p:cNvSpPr/>
            <p:nvPr userDrawn="1"/>
          </p:nvSpPr>
          <p:spPr>
            <a:xfrm>
              <a:off x="0" y="288032"/>
              <a:ext cx="9144000" cy="1743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4" name="Right Triangle 13"/>
            <p:cNvSpPr/>
            <p:nvPr userDrawn="1"/>
          </p:nvSpPr>
          <p:spPr>
            <a:xfrm flipV="1">
              <a:off x="508" y="2031690"/>
              <a:ext cx="9144000" cy="7200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grpSp>
      <p:sp>
        <p:nvSpPr>
          <p:cNvPr id="39" name="Picture Placeholder 30"/>
          <p:cNvSpPr>
            <a:spLocks noGrp="1"/>
          </p:cNvSpPr>
          <p:nvPr>
            <p:ph type="pic" sz="quarter" idx="20" hasCustomPrompt="1"/>
          </p:nvPr>
        </p:nvSpPr>
        <p:spPr>
          <a:xfrm>
            <a:off x="10612537" y="6007580"/>
            <a:ext cx="908481" cy="518400"/>
          </a:xfrm>
        </p:spPr>
        <p:txBody>
          <a:bodyPr>
            <a:normAutofit/>
          </a:bodyPr>
          <a:lstStyle>
            <a:lvl1pPr>
              <a:buNone/>
              <a:defRPr sz="600">
                <a:solidFill>
                  <a:schemeClr val="tx2"/>
                </a:solidFill>
              </a:defRPr>
            </a:lvl1pPr>
          </a:lstStyle>
          <a:p>
            <a:r>
              <a:rPr lang="en-GB"/>
              <a:t>Partner Logo</a:t>
            </a:r>
          </a:p>
        </p:txBody>
      </p:sp>
      <p:grpSp>
        <p:nvGrpSpPr>
          <p:cNvPr id="21" name="Group 16"/>
          <p:cNvGrpSpPr/>
          <p:nvPr userDrawn="1"/>
        </p:nvGrpSpPr>
        <p:grpSpPr>
          <a:xfrm>
            <a:off x="-2208923" y="1035238"/>
            <a:ext cx="2112912" cy="1248602"/>
            <a:chOff x="-1836712" y="2937191"/>
            <a:chExt cx="1584684" cy="1248602"/>
          </a:xfrm>
        </p:grpSpPr>
        <p:pic>
          <p:nvPicPr>
            <p:cNvPr id="24" name="Picture 23"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25" name="TextBox 24"/>
            <p:cNvSpPr txBox="1"/>
            <p:nvPr/>
          </p:nvSpPr>
          <p:spPr>
            <a:xfrm>
              <a:off x="-1836712" y="3677962"/>
              <a:ext cx="1584684" cy="507831"/>
            </a:xfrm>
            <a:prstGeom prst="rect">
              <a:avLst/>
            </a:prstGeom>
            <a:noFill/>
          </p:spPr>
          <p:txBody>
            <a:bodyPr wrap="square" lIns="0" tIns="0" rIns="0" bIns="0" rtlCol="0">
              <a:spAutoFit/>
            </a:bodyPr>
            <a:lstStyle/>
            <a:p>
              <a:r>
                <a:rPr lang="en-GB" sz="825">
                  <a:solidFill>
                    <a:srgbClr val="000000"/>
                  </a:solidFill>
                </a:rPr>
                <a:t>To alter the background image </a:t>
              </a:r>
            </a:p>
            <a:p>
              <a:r>
                <a:rPr lang="en-GB" sz="825">
                  <a:solidFill>
                    <a:srgbClr val="000000"/>
                  </a:solidFill>
                </a:rPr>
                <a:t>&gt; click and delete the image </a:t>
              </a:r>
            </a:p>
            <a:p>
              <a:r>
                <a:rPr lang="en-GB" sz="825">
                  <a:solidFill>
                    <a:srgbClr val="000000"/>
                  </a:solidFill>
                </a:rPr>
                <a:t>&gt; then click on the image icon and select a new image</a:t>
              </a:r>
            </a:p>
          </p:txBody>
        </p:sp>
        <p:pic>
          <p:nvPicPr>
            <p:cNvPr id="26" name="Picture 2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29" name="Picture 28">
            <a:extLst>
              <a:ext uri="{FF2B5EF4-FFF2-40B4-BE49-F238E27FC236}">
                <a16:creationId xmlns:a16="http://schemas.microsoft.com/office/drawing/2014/main" id="{15F90775-0FE7-4A77-B146-B3EA1FE45E1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88" y="0"/>
            <a:ext cx="12190993" cy="1011852"/>
          </a:xfrm>
          <a:prstGeom prst="rect">
            <a:avLst/>
          </a:prstGeom>
        </p:spPr>
      </p:pic>
      <p:sp>
        <p:nvSpPr>
          <p:cNvPr id="23" name="Text Placeholder 22"/>
          <p:cNvSpPr>
            <a:spLocks noGrp="1"/>
          </p:cNvSpPr>
          <p:nvPr>
            <p:ph type="body" sz="quarter" idx="21" hasCustomPrompt="1"/>
          </p:nvPr>
        </p:nvSpPr>
        <p:spPr>
          <a:xfrm>
            <a:off x="644325" y="328084"/>
            <a:ext cx="5475816" cy="203200"/>
          </a:xfrm>
        </p:spPr>
        <p:txBody>
          <a:bodyPr/>
          <a:lstStyle>
            <a:lvl1pPr marL="0" indent="0">
              <a:buNone/>
              <a:defRPr sz="75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a:t>Heading to go here</a:t>
            </a:r>
          </a:p>
        </p:txBody>
      </p:sp>
      <p:sp>
        <p:nvSpPr>
          <p:cNvPr id="20" name="Subtitle 2">
            <a:extLst>
              <a:ext uri="{FF2B5EF4-FFF2-40B4-BE49-F238E27FC236}">
                <a16:creationId xmlns:a16="http://schemas.microsoft.com/office/drawing/2014/main" id="{F654101B-7641-4C8F-8061-41BF17E8F57B}"/>
              </a:ext>
            </a:extLst>
          </p:cNvPr>
          <p:cNvSpPr>
            <a:spLocks noGrp="1"/>
          </p:cNvSpPr>
          <p:nvPr>
            <p:ph type="subTitle" idx="1" hasCustomPrompt="1"/>
          </p:nvPr>
        </p:nvSpPr>
        <p:spPr>
          <a:xfrm>
            <a:off x="622323" y="1819134"/>
            <a:ext cx="10962156" cy="470784"/>
          </a:xfrm>
        </p:spPr>
        <p:txBody>
          <a:bodyPr anchor="t">
            <a:noAutofit/>
          </a:bodyPr>
          <a:lstStyle>
            <a:lvl1pPr marL="0" indent="0" algn="l">
              <a:buNone/>
              <a:defRPr lang="en-GB" sz="1900" b="0" kern="1200" dirty="0">
                <a:solidFill>
                  <a:schemeClr val="tx2"/>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endParaRPr lang="en-GB"/>
          </a:p>
        </p:txBody>
      </p:sp>
      <p:sp>
        <p:nvSpPr>
          <p:cNvPr id="30" name="Text Placeholder 12">
            <a:extLst>
              <a:ext uri="{FF2B5EF4-FFF2-40B4-BE49-F238E27FC236}">
                <a16:creationId xmlns:a16="http://schemas.microsoft.com/office/drawing/2014/main" id="{1F36A53A-3475-486C-B3EC-0213F33642CB}"/>
              </a:ext>
            </a:extLst>
          </p:cNvPr>
          <p:cNvSpPr>
            <a:spLocks noGrp="1"/>
          </p:cNvSpPr>
          <p:nvPr>
            <p:ph type="body" sz="quarter" idx="14" hasCustomPrompt="1"/>
          </p:nvPr>
        </p:nvSpPr>
        <p:spPr>
          <a:xfrm>
            <a:off x="630185" y="6417333"/>
            <a:ext cx="10986080" cy="216024"/>
          </a:xfrm>
        </p:spPr>
        <p:txBody>
          <a:bodyPr/>
          <a:lstStyle>
            <a:lvl1pPr marL="0" indent="0">
              <a:buFontTx/>
              <a:buNone/>
              <a:defRPr sz="800">
                <a:solidFill>
                  <a:schemeClr val="tx2"/>
                </a:solidFill>
              </a:defRPr>
            </a:lvl1pPr>
          </a:lstStyle>
          <a:p>
            <a:pPr lvl="0"/>
            <a:r>
              <a:rPr lang="en-US"/>
              <a:t>Click to add footer text</a:t>
            </a:r>
            <a:endParaRPr lang="en-GB"/>
          </a:p>
        </p:txBody>
      </p:sp>
      <p:pic>
        <p:nvPicPr>
          <p:cNvPr id="15" name="Picture 14" descr="Logo, company name&#10;&#10;Description automatically generated">
            <a:extLst>
              <a:ext uri="{FF2B5EF4-FFF2-40B4-BE49-F238E27FC236}">
                <a16:creationId xmlns:a16="http://schemas.microsoft.com/office/drawing/2014/main" id="{24BC2267-6771-493A-93CE-17F4845139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36367" y="576003"/>
            <a:ext cx="655338" cy="396836"/>
          </a:xfrm>
          <a:prstGeom prst="rect">
            <a:avLst/>
          </a:prstGeom>
        </p:spPr>
      </p:pic>
    </p:spTree>
    <p:extLst>
      <p:ext uri="{BB962C8B-B14F-4D97-AF65-F5344CB8AC3E}">
        <p14:creationId xmlns:p14="http://schemas.microsoft.com/office/powerpoint/2010/main" val="2872008478"/>
      </p:ext>
    </p:extLst>
  </p:cSld>
  <p:clrMapOvr>
    <a:masterClrMapping/>
  </p:clrMapOvr>
  <p:transition spd="med">
    <p:fade thruBlk="1"/>
  </p:transition>
  <p:extLst>
    <p:ext uri="{DCECCB84-F9BA-43D5-87BE-67443E8EF086}">
      <p15:sldGuideLst xmlns:p15="http://schemas.microsoft.com/office/powerpoint/2012/main">
        <p15:guide id="4" pos="7257" userDrawn="1">
          <p15:clr>
            <a:srgbClr val="FBAE40"/>
          </p15:clr>
        </p15:guide>
        <p15:guide id="5" orient="horz" pos="411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6759" y="368660"/>
            <a:ext cx="8223253" cy="488892"/>
          </a:xfrm>
          <a:prstGeom prst="rect">
            <a:avLst/>
          </a:prstGeom>
        </p:spPr>
        <p:txBody>
          <a:bodyPr vert="horz" lIns="0" tIns="0" rIns="0" bIns="0" rtlCol="0" anchor="t">
            <a:noAutofit/>
          </a:bodyPr>
          <a:lstStyle/>
          <a:p>
            <a:r>
              <a:rPr lang="en-US"/>
              <a:t>Click to edit title</a:t>
            </a:r>
            <a:endParaRPr lang="en-GB"/>
          </a:p>
        </p:txBody>
      </p:sp>
      <p:sp>
        <p:nvSpPr>
          <p:cNvPr id="3" name="Text Placeholder 2"/>
          <p:cNvSpPr>
            <a:spLocks noGrp="1"/>
          </p:cNvSpPr>
          <p:nvPr>
            <p:ph type="body" idx="1"/>
          </p:nvPr>
        </p:nvSpPr>
        <p:spPr>
          <a:xfrm>
            <a:off x="624418" y="1592264"/>
            <a:ext cx="10991849" cy="4681537"/>
          </a:xfrm>
          <a:prstGeom prst="rect">
            <a:avLst/>
          </a:prstGeom>
        </p:spPr>
        <p:txBody>
          <a:bodyPr vert="horz" lIns="0" tIns="0" rIns="0" bIns="0" rtlCol="0">
            <a:noAutofit/>
          </a:bodyPr>
          <a:lstStyle/>
          <a:p>
            <a:pPr lvl="0"/>
            <a:r>
              <a:rPr lang="en-US"/>
              <a:t>Click to edit body text</a:t>
            </a:r>
          </a:p>
          <a:p>
            <a:pPr lvl="5"/>
            <a:r>
              <a:rPr lang="en-US"/>
              <a:t>Second level</a:t>
            </a:r>
          </a:p>
          <a:p>
            <a:pPr lvl="2"/>
            <a:r>
              <a:rPr lang="en-US"/>
              <a:t>Third level</a:t>
            </a:r>
          </a:p>
        </p:txBody>
      </p:sp>
    </p:spTree>
    <p:extLst>
      <p:ext uri="{BB962C8B-B14F-4D97-AF65-F5344CB8AC3E}">
        <p14:creationId xmlns:p14="http://schemas.microsoft.com/office/powerpoint/2010/main" val="8259655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1" r:id="rId9"/>
    <p:sldLayoutId id="2147483670" r:id="rId10"/>
    <p:sldLayoutId id="2147483672" r:id="rId11"/>
    <p:sldLayoutId id="2147483673" r:id="rId12"/>
    <p:sldLayoutId id="2147483678" r:id="rId13"/>
    <p:sldLayoutId id="2147483675" r:id="rId14"/>
    <p:sldLayoutId id="2147483676" r:id="rId15"/>
    <p:sldLayoutId id="2147483677" r:id="rId16"/>
    <p:sldLayoutId id="2147483674" r:id="rId17"/>
  </p:sldLayoutIdLst>
  <p:hf sldNum="0" hdr="0" ftr="0" dt="0"/>
  <p:txStyles>
    <p:titleStyle>
      <a:lvl1pPr algn="l" defTabSz="685800" rtl="0" eaLnBrk="1" latinLnBrk="0" hangingPunct="1">
        <a:spcBef>
          <a:spcPct val="0"/>
        </a:spcBef>
        <a:buNone/>
        <a:defRPr sz="2000" b="1" kern="1200">
          <a:solidFill>
            <a:schemeClr val="tx2"/>
          </a:solidFill>
          <a:latin typeface="+mj-lt"/>
          <a:ea typeface="+mj-ea"/>
          <a:cs typeface="+mj-cs"/>
        </a:defRPr>
      </a:lvl1pPr>
    </p:titleStyle>
    <p:bodyStyle>
      <a:lvl1pPr marL="135000" indent="-135000" algn="l" defTabSz="685800" rtl="0" eaLnBrk="1" latinLnBrk="0" hangingPunct="1">
        <a:spcBef>
          <a:spcPts val="300"/>
        </a:spcBef>
        <a:spcAft>
          <a:spcPts val="300"/>
        </a:spcAft>
        <a:buClr>
          <a:schemeClr val="tx2"/>
        </a:buClr>
        <a:buFont typeface="Arial" pitchFamily="34" charset="0"/>
        <a:buChar char="•"/>
        <a:defRPr sz="1650" kern="1200">
          <a:solidFill>
            <a:schemeClr val="tx1"/>
          </a:solidFill>
          <a:latin typeface="+mn-lt"/>
          <a:ea typeface="+mn-ea"/>
          <a:cs typeface="+mn-cs"/>
        </a:defRPr>
      </a:lvl1pPr>
      <a:lvl2pPr marL="285750" indent="-285750" algn="l" defTabSz="685800" rtl="0" eaLnBrk="1" latinLnBrk="0" hangingPunct="1">
        <a:spcBef>
          <a:spcPts val="300"/>
        </a:spcBef>
        <a:spcAft>
          <a:spcPts val="300"/>
        </a:spcAft>
        <a:buFont typeface="Courier New" panose="02070309020205020404" pitchFamily="49" charset="0"/>
        <a:buChar char="o"/>
        <a:defRPr sz="1650" kern="1200">
          <a:solidFill>
            <a:schemeClr val="tx1"/>
          </a:solidFill>
          <a:latin typeface="+mn-lt"/>
          <a:ea typeface="+mn-ea"/>
          <a:cs typeface="+mn-cs"/>
        </a:defRPr>
      </a:lvl2pPr>
      <a:lvl3pPr marL="533400" indent="-171450" algn="l" defTabSz="685800" rtl="0" eaLnBrk="1" latinLnBrk="0" hangingPunct="1">
        <a:spcBef>
          <a:spcPts val="450"/>
        </a:spcBef>
        <a:spcAft>
          <a:spcPts val="450"/>
        </a:spcAft>
        <a:buClr>
          <a:schemeClr val="tx2"/>
        </a:buClr>
        <a:buFont typeface="Tahoma" panose="020B0604030504040204" pitchFamily="34" charset="0"/>
        <a:buChar char="-"/>
        <a:defRPr lang="en-US" sz="900" kern="1200" dirty="0">
          <a:solidFill>
            <a:schemeClr val="tx2"/>
          </a:solidFill>
          <a:latin typeface="+mn-lt"/>
          <a:ea typeface="+mn-ea"/>
          <a:cs typeface="+mn-cs"/>
        </a:defRPr>
      </a:lvl3pPr>
      <a:lvl4pPr marL="1973263" indent="-171450" algn="l" defTabSz="685800" rtl="0" eaLnBrk="1" latinLnBrk="0" hangingPunct="1">
        <a:spcBef>
          <a:spcPts val="450"/>
        </a:spcBef>
        <a:spcAft>
          <a:spcPts val="450"/>
        </a:spcAft>
        <a:buFont typeface="Arial" pitchFamily="34" charset="0"/>
        <a:buNone/>
        <a:defRPr sz="825" kern="1200">
          <a:solidFill>
            <a:schemeClr val="tx1"/>
          </a:solidFill>
          <a:latin typeface="+mn-lt"/>
          <a:ea typeface="+mn-ea"/>
          <a:cs typeface="+mn-cs"/>
        </a:defRPr>
      </a:lvl4pPr>
      <a:lvl5pPr marL="3584575" indent="-5729288" algn="l" defTabSz="6858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5pPr>
      <a:lvl6pPr marL="361950" indent="-171450" algn="l" defTabSz="685800" rtl="0" eaLnBrk="1" latinLnBrk="0" hangingPunct="1">
        <a:spcBef>
          <a:spcPts val="600"/>
        </a:spcBef>
        <a:spcAft>
          <a:spcPts val="600"/>
        </a:spcAft>
        <a:buClr>
          <a:schemeClr val="tx2"/>
        </a:buClr>
        <a:buFont typeface="Courier New" panose="02070309020205020404" pitchFamily="49" charset="0"/>
        <a:buChar char="o"/>
        <a:defRPr sz="1350" kern="1200">
          <a:solidFill>
            <a:schemeClr val="tx1"/>
          </a:solidFill>
          <a:latin typeface="+mn-lt"/>
          <a:ea typeface="+mn-ea"/>
          <a:cs typeface="+mn-cs"/>
        </a:defRPr>
      </a:lvl6pPr>
      <a:lvl7pPr marL="533400" indent="-171450" algn="l" defTabSz="685800" rtl="0" eaLnBrk="1" latinLnBrk="0" hangingPunct="1">
        <a:spcBef>
          <a:spcPct val="20000"/>
        </a:spcBef>
        <a:buFont typeface="Arial" pitchFamily="34" charset="0"/>
        <a:buChar char="•"/>
        <a:defRPr sz="1500" kern="1200">
          <a:solidFill>
            <a:srgbClr val="FF0000"/>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1003" userDrawn="1">
          <p15:clr>
            <a:srgbClr val="F26B43"/>
          </p15:clr>
        </p15:guide>
        <p15:guide id="3" pos="7317" userDrawn="1">
          <p15:clr>
            <a:srgbClr val="F26B43"/>
          </p15:clr>
        </p15:guide>
        <p15:guide id="4" orient="horz" pos="504" userDrawn="1">
          <p15:clr>
            <a:srgbClr val="F26B43"/>
          </p15:clr>
        </p15:guide>
        <p15:guide id="5" orient="horz" pos="640" userDrawn="1">
          <p15:clr>
            <a:srgbClr val="F26B43"/>
          </p15:clr>
        </p15:guide>
        <p15:guide id="6" orient="horz" pos="232" userDrawn="1">
          <p15:clr>
            <a:srgbClr val="F26B43"/>
          </p15:clr>
        </p15:guide>
        <p15:guide id="7" orient="horz" pos="414" userDrawn="1">
          <p15:clr>
            <a:srgbClr val="F26B43"/>
          </p15:clr>
        </p15:guide>
        <p15:guide id="8" orient="horz" pos="164" userDrawn="1">
          <p15:clr>
            <a:srgbClr val="F26B43"/>
          </p15:clr>
        </p15:guide>
        <p15:guide id="9" pos="6902" userDrawn="1">
          <p15:clr>
            <a:srgbClr val="F26B43"/>
          </p15:clr>
        </p15:guide>
        <p15:guide id="10" orient="horz" pos="4110" userDrawn="1">
          <p15:clr>
            <a:srgbClr val="F26B43"/>
          </p15:clr>
        </p15:guide>
        <p15:guide id="11"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IMIQualifications@iam.org.uk"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CE0F-57E9-44A2-A0E8-FFA391D31195}"/>
              </a:ext>
            </a:extLst>
          </p:cNvPr>
          <p:cNvSpPr>
            <a:spLocks noGrp="1"/>
          </p:cNvSpPr>
          <p:nvPr>
            <p:ph type="title"/>
          </p:nvPr>
        </p:nvSpPr>
        <p:spPr/>
        <p:txBody>
          <a:bodyPr/>
          <a:lstStyle/>
          <a:p>
            <a:r>
              <a:rPr lang="en-GB"/>
              <a:t>IMI National Observer Assessor Seminar 2024</a:t>
            </a:r>
          </a:p>
        </p:txBody>
      </p:sp>
    </p:spTree>
    <p:extLst>
      <p:ext uri="{BB962C8B-B14F-4D97-AF65-F5344CB8AC3E}">
        <p14:creationId xmlns:p14="http://schemas.microsoft.com/office/powerpoint/2010/main" val="384404998"/>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2856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836F-EB8C-4B15-AD46-891CEE9AE458}"/>
              </a:ext>
            </a:extLst>
          </p:cNvPr>
          <p:cNvSpPr>
            <a:spLocks noGrp="1"/>
          </p:cNvSpPr>
          <p:nvPr>
            <p:ph type="title"/>
          </p:nvPr>
        </p:nvSpPr>
        <p:spPr/>
        <p:txBody>
          <a:bodyPr/>
          <a:lstStyle/>
          <a:p>
            <a:r>
              <a:rPr lang="pt-BR"/>
              <a:t>IMI National Observer Assessor Seminar 2024</a:t>
            </a:r>
            <a:endParaRPr lang="en-GB"/>
          </a:p>
        </p:txBody>
      </p:sp>
      <p:sp>
        <p:nvSpPr>
          <p:cNvPr id="3" name="Text Placeholder 2">
            <a:extLst>
              <a:ext uri="{FF2B5EF4-FFF2-40B4-BE49-F238E27FC236}">
                <a16:creationId xmlns:a16="http://schemas.microsoft.com/office/drawing/2014/main" id="{1F8A7FC8-171D-4737-A5F5-2EEC6BB5107F}"/>
              </a:ext>
            </a:extLst>
          </p:cNvPr>
          <p:cNvSpPr>
            <a:spLocks noGrp="1"/>
          </p:cNvSpPr>
          <p:nvPr>
            <p:ph type="body" sz="quarter" idx="13"/>
          </p:nvPr>
        </p:nvSpPr>
        <p:spPr/>
        <p:txBody>
          <a:bodyPr/>
          <a:lstStyle/>
          <a:p>
            <a:r>
              <a:rPr lang="en-GB" sz="2400"/>
              <a:t>Notifications from IMI</a:t>
            </a:r>
          </a:p>
          <a:p>
            <a:pPr marL="0" indent="0">
              <a:buNone/>
            </a:pPr>
            <a:endParaRPr lang="en-GB" sz="2400"/>
          </a:p>
          <a:p>
            <a:r>
              <a:rPr lang="en-GB" sz="2400"/>
              <a:t>Contact within 5 days would be appreciated</a:t>
            </a:r>
          </a:p>
          <a:p>
            <a:endParaRPr lang="en-GB" sz="2400"/>
          </a:p>
          <a:p>
            <a:r>
              <a:rPr lang="en-GB" sz="2400"/>
              <a:t>Update DARTS</a:t>
            </a:r>
          </a:p>
          <a:p>
            <a:endParaRPr lang="en-GB" sz="2400"/>
          </a:p>
          <a:p>
            <a:r>
              <a:rPr lang="en-GB" sz="2400"/>
              <a:t>Complete DARTS report, again within 5 days of assessment please</a:t>
            </a:r>
            <a:endParaRPr lang="en-GB"/>
          </a:p>
          <a:p>
            <a:endParaRPr lang="en-GB"/>
          </a:p>
          <a:p>
            <a:endParaRPr lang="en-GB"/>
          </a:p>
        </p:txBody>
      </p:sp>
      <p:sp>
        <p:nvSpPr>
          <p:cNvPr id="4" name="Subtitle 3">
            <a:extLst>
              <a:ext uri="{FF2B5EF4-FFF2-40B4-BE49-F238E27FC236}">
                <a16:creationId xmlns:a16="http://schemas.microsoft.com/office/drawing/2014/main" id="{8AC7FE1E-001C-4859-B857-7E8C24DE96C5}"/>
              </a:ext>
            </a:extLst>
          </p:cNvPr>
          <p:cNvSpPr>
            <a:spLocks noGrp="1"/>
          </p:cNvSpPr>
          <p:nvPr>
            <p:ph type="subTitle" idx="1"/>
          </p:nvPr>
        </p:nvSpPr>
        <p:spPr/>
        <p:txBody>
          <a:bodyPr/>
          <a:lstStyle/>
          <a:p>
            <a:r>
              <a:rPr lang="en-GB"/>
              <a:t>Communications</a:t>
            </a:r>
          </a:p>
        </p:txBody>
      </p:sp>
    </p:spTree>
    <p:extLst>
      <p:ext uri="{BB962C8B-B14F-4D97-AF65-F5344CB8AC3E}">
        <p14:creationId xmlns:p14="http://schemas.microsoft.com/office/powerpoint/2010/main" val="31288917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836F-EB8C-4B15-AD46-891CEE9AE458}"/>
              </a:ext>
            </a:extLst>
          </p:cNvPr>
          <p:cNvSpPr>
            <a:spLocks noGrp="1"/>
          </p:cNvSpPr>
          <p:nvPr>
            <p:ph type="title"/>
          </p:nvPr>
        </p:nvSpPr>
        <p:spPr/>
        <p:txBody>
          <a:bodyPr/>
          <a:lstStyle/>
          <a:p>
            <a:r>
              <a:rPr lang="pt-BR"/>
              <a:t>IMI National Observer Assessor Seminar 2024</a:t>
            </a:r>
            <a:endParaRPr lang="en-GB"/>
          </a:p>
        </p:txBody>
      </p:sp>
      <p:sp>
        <p:nvSpPr>
          <p:cNvPr id="3" name="Text Placeholder 2">
            <a:extLst>
              <a:ext uri="{FF2B5EF4-FFF2-40B4-BE49-F238E27FC236}">
                <a16:creationId xmlns:a16="http://schemas.microsoft.com/office/drawing/2014/main" id="{1F8A7FC8-171D-4737-A5F5-2EEC6BB5107F}"/>
              </a:ext>
            </a:extLst>
          </p:cNvPr>
          <p:cNvSpPr>
            <a:spLocks noGrp="1"/>
          </p:cNvSpPr>
          <p:nvPr>
            <p:ph type="body" sz="quarter" idx="13"/>
          </p:nvPr>
        </p:nvSpPr>
        <p:spPr/>
        <p:txBody>
          <a:bodyPr/>
          <a:lstStyle/>
          <a:p>
            <a:r>
              <a:rPr lang="en-GB" sz="2400"/>
              <a:t>E-mail clarity and consistency</a:t>
            </a:r>
          </a:p>
          <a:p>
            <a:endParaRPr lang="en-GB" sz="2400"/>
          </a:p>
          <a:p>
            <a:r>
              <a:rPr lang="en-GB" sz="2400"/>
              <a:t>Confirmation email including…</a:t>
            </a:r>
          </a:p>
          <a:p>
            <a:endParaRPr lang="en-GB" sz="2400"/>
          </a:p>
          <a:p>
            <a:r>
              <a:rPr lang="en-GB" sz="2400"/>
              <a:t>Necessary attachments</a:t>
            </a:r>
          </a:p>
          <a:p>
            <a:endParaRPr lang="en-GB" sz="2400"/>
          </a:p>
          <a:p>
            <a:r>
              <a:rPr lang="en-GB" sz="2400"/>
              <a:t>Assess response style from candidate</a:t>
            </a:r>
          </a:p>
          <a:p>
            <a:endParaRPr lang="en-GB"/>
          </a:p>
          <a:p>
            <a:endParaRPr lang="en-GB"/>
          </a:p>
          <a:p>
            <a:endParaRPr lang="en-GB"/>
          </a:p>
        </p:txBody>
      </p:sp>
      <p:sp>
        <p:nvSpPr>
          <p:cNvPr id="4" name="Subtitle 3">
            <a:extLst>
              <a:ext uri="{FF2B5EF4-FFF2-40B4-BE49-F238E27FC236}">
                <a16:creationId xmlns:a16="http://schemas.microsoft.com/office/drawing/2014/main" id="{8AC7FE1E-001C-4859-B857-7E8C24DE96C5}"/>
              </a:ext>
            </a:extLst>
          </p:cNvPr>
          <p:cNvSpPr>
            <a:spLocks noGrp="1"/>
          </p:cNvSpPr>
          <p:nvPr>
            <p:ph type="subTitle" idx="1"/>
          </p:nvPr>
        </p:nvSpPr>
        <p:spPr/>
        <p:txBody>
          <a:bodyPr/>
          <a:lstStyle/>
          <a:p>
            <a:r>
              <a:rPr lang="en-GB"/>
              <a:t>Communications</a:t>
            </a:r>
          </a:p>
        </p:txBody>
      </p:sp>
    </p:spTree>
    <p:extLst>
      <p:ext uri="{BB962C8B-B14F-4D97-AF65-F5344CB8AC3E}">
        <p14:creationId xmlns:p14="http://schemas.microsoft.com/office/powerpoint/2010/main" val="2313229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836F-EB8C-4B15-AD46-891CEE9AE458}"/>
              </a:ext>
            </a:extLst>
          </p:cNvPr>
          <p:cNvSpPr>
            <a:spLocks noGrp="1"/>
          </p:cNvSpPr>
          <p:nvPr>
            <p:ph type="title"/>
          </p:nvPr>
        </p:nvSpPr>
        <p:spPr/>
        <p:txBody>
          <a:bodyPr/>
          <a:lstStyle/>
          <a:p>
            <a:r>
              <a:rPr lang="pt-BR"/>
              <a:t>IMI National Observer Assessor Seminar 2024</a:t>
            </a:r>
            <a:endParaRPr lang="en-GB"/>
          </a:p>
        </p:txBody>
      </p:sp>
      <p:sp>
        <p:nvSpPr>
          <p:cNvPr id="3" name="Text Placeholder 2">
            <a:extLst>
              <a:ext uri="{FF2B5EF4-FFF2-40B4-BE49-F238E27FC236}">
                <a16:creationId xmlns:a16="http://schemas.microsoft.com/office/drawing/2014/main" id="{1F8A7FC8-171D-4737-A5F5-2EEC6BB5107F}"/>
              </a:ext>
            </a:extLst>
          </p:cNvPr>
          <p:cNvSpPr>
            <a:spLocks noGrp="1"/>
          </p:cNvSpPr>
          <p:nvPr>
            <p:ph type="body" sz="quarter" idx="13"/>
          </p:nvPr>
        </p:nvSpPr>
        <p:spPr/>
        <p:txBody>
          <a:bodyPr/>
          <a:lstStyle/>
          <a:p>
            <a:endParaRPr lang="en-GB" sz="2400"/>
          </a:p>
          <a:p>
            <a:r>
              <a:rPr lang="en-GB" sz="2400"/>
              <a:t>Assess reply from candidate</a:t>
            </a:r>
          </a:p>
          <a:p>
            <a:endParaRPr lang="en-GB" sz="2400"/>
          </a:p>
          <a:p>
            <a:r>
              <a:rPr lang="en-GB" sz="2400"/>
              <a:t>Personal Standards (yours and theirs)</a:t>
            </a:r>
          </a:p>
          <a:p>
            <a:endParaRPr lang="en-GB" sz="2400"/>
          </a:p>
          <a:p>
            <a:r>
              <a:rPr lang="en-GB" sz="2400"/>
              <a:t>Risk Assessment</a:t>
            </a:r>
          </a:p>
          <a:p>
            <a:endParaRPr lang="en-GB"/>
          </a:p>
          <a:p>
            <a:endParaRPr lang="en-GB"/>
          </a:p>
        </p:txBody>
      </p:sp>
      <p:sp>
        <p:nvSpPr>
          <p:cNvPr id="4" name="Subtitle 3">
            <a:extLst>
              <a:ext uri="{FF2B5EF4-FFF2-40B4-BE49-F238E27FC236}">
                <a16:creationId xmlns:a16="http://schemas.microsoft.com/office/drawing/2014/main" id="{8AC7FE1E-001C-4859-B857-7E8C24DE96C5}"/>
              </a:ext>
            </a:extLst>
          </p:cNvPr>
          <p:cNvSpPr>
            <a:spLocks noGrp="1"/>
          </p:cNvSpPr>
          <p:nvPr>
            <p:ph type="subTitle" idx="1"/>
          </p:nvPr>
        </p:nvSpPr>
        <p:spPr/>
        <p:txBody>
          <a:bodyPr/>
          <a:lstStyle/>
          <a:p>
            <a:r>
              <a:rPr lang="en-GB"/>
              <a:t>Communications</a:t>
            </a:r>
          </a:p>
        </p:txBody>
      </p:sp>
    </p:spTree>
    <p:extLst>
      <p:ext uri="{BB962C8B-B14F-4D97-AF65-F5344CB8AC3E}">
        <p14:creationId xmlns:p14="http://schemas.microsoft.com/office/powerpoint/2010/main" val="103202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EB554D-78E4-7CFA-2CD5-AB61C9A6DD0C}"/>
              </a:ext>
            </a:extLst>
          </p:cNvPr>
          <p:cNvSpPr>
            <a:spLocks noGrp="1"/>
          </p:cNvSpPr>
          <p:nvPr>
            <p:ph type="title"/>
          </p:nvPr>
        </p:nvSpPr>
        <p:spPr/>
        <p:txBody>
          <a:bodyPr/>
          <a:lstStyle/>
          <a:p>
            <a:r>
              <a:rPr kumimoji="0" lang="pt-BR" sz="2000" b="1" i="0" u="none" strike="noStrike" kern="1200" cap="none" spc="0" normalizeH="0" baseline="0" noProof="0">
                <a:ln>
                  <a:noFill/>
                </a:ln>
                <a:solidFill>
                  <a:srgbClr val="00B2E2"/>
                </a:solidFill>
                <a:effectLst/>
                <a:uLnTx/>
                <a:uFillTx/>
                <a:latin typeface="Tahoma"/>
                <a:ea typeface="+mj-ea"/>
                <a:cs typeface="+mj-cs"/>
              </a:rPr>
              <a:t>IMI National Observer Assessor Seminar 2024</a:t>
            </a:r>
            <a:endParaRPr lang="en-GB"/>
          </a:p>
        </p:txBody>
      </p:sp>
      <p:sp>
        <p:nvSpPr>
          <p:cNvPr id="8" name="Subtitle 7">
            <a:extLst>
              <a:ext uri="{FF2B5EF4-FFF2-40B4-BE49-F238E27FC236}">
                <a16:creationId xmlns:a16="http://schemas.microsoft.com/office/drawing/2014/main" id="{E2E4AC92-AD96-E09E-6841-89D8874A6F7F}"/>
              </a:ext>
            </a:extLst>
          </p:cNvPr>
          <p:cNvSpPr>
            <a:spLocks noGrp="1"/>
          </p:cNvSpPr>
          <p:nvPr>
            <p:ph type="subTitle" idx="1"/>
          </p:nvPr>
        </p:nvSpPr>
        <p:spPr/>
        <p:txBody>
          <a:bodyPr/>
          <a:lstStyle/>
          <a:p>
            <a:r>
              <a:rPr lang="en-GB"/>
              <a:t>Cancellations</a:t>
            </a:r>
          </a:p>
        </p:txBody>
      </p:sp>
      <p:sp>
        <p:nvSpPr>
          <p:cNvPr id="10" name="Text Placeholder 9">
            <a:extLst>
              <a:ext uri="{FF2B5EF4-FFF2-40B4-BE49-F238E27FC236}">
                <a16:creationId xmlns:a16="http://schemas.microsoft.com/office/drawing/2014/main" id="{25A5F1F7-ABBF-5E88-BE8A-A651C780C37D}"/>
              </a:ext>
            </a:extLst>
          </p:cNvPr>
          <p:cNvSpPr>
            <a:spLocks noGrp="1"/>
          </p:cNvSpPr>
          <p:nvPr>
            <p:ph type="body" sz="quarter" idx="14"/>
          </p:nvPr>
        </p:nvSpPr>
        <p:spPr/>
        <p:txBody>
          <a:bodyPr/>
          <a:lstStyle/>
          <a:p>
            <a:r>
              <a:rPr lang="en-GB"/>
              <a:t>Images by </a:t>
            </a:r>
            <a:r>
              <a:rPr lang="en-GB" err="1"/>
              <a:t>pikisuperstar</a:t>
            </a:r>
            <a:r>
              <a:rPr lang="en-GB"/>
              <a:t> on Freepik.com</a:t>
            </a:r>
          </a:p>
        </p:txBody>
      </p:sp>
      <p:pic>
        <p:nvPicPr>
          <p:cNvPr id="12" name="Picture 11" descr="A cartoon of a person holding a cup&#10;&#10;Description automatically generated">
            <a:extLst>
              <a:ext uri="{FF2B5EF4-FFF2-40B4-BE49-F238E27FC236}">
                <a16:creationId xmlns:a16="http://schemas.microsoft.com/office/drawing/2014/main" id="{AA14E0A0-D9D1-E34A-B62C-F3C391B56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76" y="3303889"/>
            <a:ext cx="2918988" cy="2918988"/>
          </a:xfrm>
          <a:prstGeom prst="rect">
            <a:avLst/>
          </a:prstGeom>
        </p:spPr>
      </p:pic>
      <p:pic>
        <p:nvPicPr>
          <p:cNvPr id="14" name="Picture 13" descr="A person standing in front of a thermometer&#10;&#10;Description automatically generated">
            <a:extLst>
              <a:ext uri="{FF2B5EF4-FFF2-40B4-BE49-F238E27FC236}">
                <a16:creationId xmlns:a16="http://schemas.microsoft.com/office/drawing/2014/main" id="{4F08FAE5-29EB-BF2D-3CC7-415D5BEE2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136" y="3303889"/>
            <a:ext cx="2918988" cy="2918988"/>
          </a:xfrm>
          <a:prstGeom prst="rect">
            <a:avLst/>
          </a:prstGeom>
        </p:spPr>
      </p:pic>
      <p:pic>
        <p:nvPicPr>
          <p:cNvPr id="18" name="Picture 17" descr="A cartoon of a person holding a wrench&#10;&#10;Description automatically generated">
            <a:extLst>
              <a:ext uri="{FF2B5EF4-FFF2-40B4-BE49-F238E27FC236}">
                <a16:creationId xmlns:a16="http://schemas.microsoft.com/office/drawing/2014/main" id="{AC5FC516-7969-45F1-222D-D1F1FD604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124" y="1491612"/>
            <a:ext cx="2585400" cy="3429000"/>
          </a:xfrm>
          <a:prstGeom prst="rect">
            <a:avLst/>
          </a:prstGeom>
        </p:spPr>
      </p:pic>
      <p:pic>
        <p:nvPicPr>
          <p:cNvPr id="16" name="Picture 15" descr="A cartoon of a person drinking a cup of coffee&#10;&#10;Description automatically generated">
            <a:extLst>
              <a:ext uri="{FF2B5EF4-FFF2-40B4-BE49-F238E27FC236}">
                <a16:creationId xmlns:a16="http://schemas.microsoft.com/office/drawing/2014/main" id="{F8E92D96-F11F-4682-9319-93819E8D59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622" y="970788"/>
            <a:ext cx="2918988" cy="2918988"/>
          </a:xfrm>
          <a:prstGeom prst="rect">
            <a:avLst/>
          </a:prstGeom>
        </p:spPr>
      </p:pic>
      <p:sp>
        <p:nvSpPr>
          <p:cNvPr id="20" name="Text Placeholder 19">
            <a:extLst>
              <a:ext uri="{FF2B5EF4-FFF2-40B4-BE49-F238E27FC236}">
                <a16:creationId xmlns:a16="http://schemas.microsoft.com/office/drawing/2014/main" id="{4DD5A662-5657-2E0E-F553-B23BB61C3115}"/>
              </a:ext>
            </a:extLst>
          </p:cNvPr>
          <p:cNvSpPr>
            <a:spLocks noGrp="1"/>
          </p:cNvSpPr>
          <p:nvPr>
            <p:ph type="body" sz="quarter" idx="13"/>
          </p:nvPr>
        </p:nvSpPr>
        <p:spPr>
          <a:xfrm>
            <a:off x="640639" y="1592263"/>
            <a:ext cx="1495979" cy="470784"/>
          </a:xfrm>
        </p:spPr>
        <p:txBody>
          <a:bodyPr/>
          <a:lstStyle/>
          <a:p>
            <a:pPr marL="0" indent="0">
              <a:buNone/>
            </a:pPr>
            <a:r>
              <a:rPr lang="en-GB" sz="2400"/>
              <a:t>Sickness</a:t>
            </a:r>
          </a:p>
        </p:txBody>
      </p:sp>
      <p:sp>
        <p:nvSpPr>
          <p:cNvPr id="21" name="TextBox 20">
            <a:extLst>
              <a:ext uri="{FF2B5EF4-FFF2-40B4-BE49-F238E27FC236}">
                <a16:creationId xmlns:a16="http://schemas.microsoft.com/office/drawing/2014/main" id="{9DCE37AB-373A-B095-5540-2C66AC92F89C}"/>
              </a:ext>
            </a:extLst>
          </p:cNvPr>
          <p:cNvSpPr txBox="1"/>
          <p:nvPr/>
        </p:nvSpPr>
        <p:spPr>
          <a:xfrm>
            <a:off x="6771991" y="1491612"/>
            <a:ext cx="3168713" cy="461665"/>
          </a:xfrm>
          <a:prstGeom prst="rect">
            <a:avLst/>
          </a:prstGeom>
          <a:noFill/>
          <a:ln>
            <a:noFill/>
          </a:ln>
        </p:spPr>
        <p:txBody>
          <a:bodyPr wrap="square" rtlCol="0">
            <a:spAutoFit/>
          </a:bodyPr>
          <a:lstStyle/>
          <a:p>
            <a:r>
              <a:rPr lang="en-GB" sz="2400">
                <a:solidFill>
                  <a:prstClr val="black"/>
                </a:solidFill>
                <a:latin typeface="Tahoma"/>
              </a:rPr>
              <a:t>Mechanical Problems</a:t>
            </a:r>
            <a:endParaRPr lang="en-GB"/>
          </a:p>
        </p:txBody>
      </p:sp>
      <p:sp>
        <p:nvSpPr>
          <p:cNvPr id="22" name="TextBox 21">
            <a:extLst>
              <a:ext uri="{FF2B5EF4-FFF2-40B4-BE49-F238E27FC236}">
                <a16:creationId xmlns:a16="http://schemas.microsoft.com/office/drawing/2014/main" id="{26EE04F7-C75F-8A37-6565-ED0355D64374}"/>
              </a:ext>
            </a:extLst>
          </p:cNvPr>
          <p:cNvSpPr txBox="1"/>
          <p:nvPr/>
        </p:nvSpPr>
        <p:spPr>
          <a:xfrm>
            <a:off x="3712184" y="4228466"/>
            <a:ext cx="2670772" cy="461665"/>
          </a:xfrm>
          <a:prstGeom prst="rect">
            <a:avLst/>
          </a:prstGeom>
          <a:noFill/>
          <a:ln>
            <a:noFill/>
          </a:ln>
        </p:spPr>
        <p:txBody>
          <a:bodyPr wrap="square" rtlCol="0">
            <a:spAutoFit/>
          </a:bodyPr>
          <a:lstStyle/>
          <a:p>
            <a:r>
              <a:rPr kumimoji="0" lang="en-GB" sz="2400" b="0" i="0" u="none" strike="noStrike" kern="1200" cap="none" spc="0" normalizeH="0" baseline="0" noProof="0">
                <a:ln>
                  <a:noFill/>
                </a:ln>
                <a:solidFill>
                  <a:prstClr val="black"/>
                </a:solidFill>
                <a:effectLst/>
                <a:uLnTx/>
                <a:uFillTx/>
                <a:latin typeface="Tahoma"/>
                <a:ea typeface="+mn-ea"/>
                <a:cs typeface="+mn-cs"/>
              </a:rPr>
              <a:t>Weather Extremes</a:t>
            </a:r>
            <a:endParaRPr lang="en-GB"/>
          </a:p>
        </p:txBody>
      </p:sp>
      <p:sp>
        <p:nvSpPr>
          <p:cNvPr id="23" name="TextBox 22">
            <a:extLst>
              <a:ext uri="{FF2B5EF4-FFF2-40B4-BE49-F238E27FC236}">
                <a16:creationId xmlns:a16="http://schemas.microsoft.com/office/drawing/2014/main" id="{DB7DABC8-AF63-E3A0-E256-F3333F765241}"/>
              </a:ext>
            </a:extLst>
          </p:cNvPr>
          <p:cNvSpPr txBox="1"/>
          <p:nvPr/>
        </p:nvSpPr>
        <p:spPr>
          <a:xfrm>
            <a:off x="3735646" y="4962621"/>
            <a:ext cx="2647310" cy="1200329"/>
          </a:xfrm>
          <a:prstGeom prst="rect">
            <a:avLst/>
          </a:prstGeom>
          <a:noFill/>
          <a:ln>
            <a:noFill/>
          </a:ln>
        </p:spPr>
        <p:txBody>
          <a:bodyPr wrap="square" rtlCol="0">
            <a:spAutoFit/>
          </a:bodyPr>
          <a:lstStyle/>
          <a:p>
            <a:r>
              <a:rPr lang="en-GB" sz="2400"/>
              <a:t>Candidates will often thank you for this!</a:t>
            </a:r>
          </a:p>
        </p:txBody>
      </p:sp>
    </p:spTree>
    <p:extLst>
      <p:ext uri="{BB962C8B-B14F-4D97-AF65-F5344CB8AC3E}">
        <p14:creationId xmlns:p14="http://schemas.microsoft.com/office/powerpoint/2010/main" val="17904872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88C76A-AA3A-D2A4-8531-3164C1DA3460}"/>
              </a:ext>
            </a:extLst>
          </p:cNvPr>
          <p:cNvSpPr>
            <a:spLocks noGrp="1"/>
          </p:cNvSpPr>
          <p:nvPr>
            <p:ph type="title"/>
          </p:nvPr>
        </p:nvSpPr>
        <p:spPr/>
        <p:txBody>
          <a:bodyPr/>
          <a:lstStyle/>
          <a:p>
            <a:r>
              <a:rPr lang="pt-BR"/>
              <a:t>IMI National Observer Assessor Seminar 2024</a:t>
            </a:r>
            <a:endParaRPr lang="en-GB"/>
          </a:p>
        </p:txBody>
      </p:sp>
      <p:sp>
        <p:nvSpPr>
          <p:cNvPr id="8" name="Subtitle 7">
            <a:extLst>
              <a:ext uri="{FF2B5EF4-FFF2-40B4-BE49-F238E27FC236}">
                <a16:creationId xmlns:a16="http://schemas.microsoft.com/office/drawing/2014/main" id="{0F11E124-5681-929A-B828-6EA66B3D7F96}"/>
              </a:ext>
            </a:extLst>
          </p:cNvPr>
          <p:cNvSpPr>
            <a:spLocks noGrp="1"/>
          </p:cNvSpPr>
          <p:nvPr>
            <p:ph type="subTitle" idx="1"/>
          </p:nvPr>
        </p:nvSpPr>
        <p:spPr>
          <a:xfrm>
            <a:off x="644327" y="1022467"/>
            <a:ext cx="2355330" cy="703992"/>
          </a:xfrm>
        </p:spPr>
        <p:txBody>
          <a:bodyPr/>
          <a:lstStyle/>
          <a:p>
            <a:r>
              <a:rPr lang="en-GB"/>
              <a:t>Assessment Timings</a:t>
            </a:r>
          </a:p>
          <a:p>
            <a:r>
              <a:rPr lang="en-GB"/>
              <a:t>New IMI NO</a:t>
            </a:r>
          </a:p>
          <a:p>
            <a:endParaRPr lang="en-GB"/>
          </a:p>
        </p:txBody>
      </p:sp>
      <p:grpSp>
        <p:nvGrpSpPr>
          <p:cNvPr id="19" name="Group 18">
            <a:extLst>
              <a:ext uri="{FF2B5EF4-FFF2-40B4-BE49-F238E27FC236}">
                <a16:creationId xmlns:a16="http://schemas.microsoft.com/office/drawing/2014/main" id="{5682A61D-5CD2-D333-8EBB-015D76361B69}"/>
              </a:ext>
            </a:extLst>
          </p:cNvPr>
          <p:cNvGrpSpPr/>
          <p:nvPr/>
        </p:nvGrpSpPr>
        <p:grpSpPr>
          <a:xfrm>
            <a:off x="2783632" y="1336090"/>
            <a:ext cx="6811451" cy="4968877"/>
            <a:chOff x="1894590" y="1007880"/>
            <a:chExt cx="6811451" cy="4968877"/>
          </a:xfrm>
        </p:grpSpPr>
        <p:sp>
          <p:nvSpPr>
            <p:cNvPr id="20" name="Flowchart: Process 19">
              <a:extLst>
                <a:ext uri="{FF2B5EF4-FFF2-40B4-BE49-F238E27FC236}">
                  <a16:creationId xmlns:a16="http://schemas.microsoft.com/office/drawing/2014/main" id="{75E2E9FC-90C4-D38C-0A59-B31C4BCE6813}"/>
                </a:ext>
              </a:extLst>
            </p:cNvPr>
            <p:cNvSpPr/>
            <p:nvPr/>
          </p:nvSpPr>
          <p:spPr>
            <a:xfrm>
              <a:off x="3659324" y="1052737"/>
              <a:ext cx="1825352" cy="28803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Meet and greet </a:t>
              </a:r>
            </a:p>
          </p:txBody>
        </p:sp>
        <p:sp>
          <p:nvSpPr>
            <p:cNvPr id="21" name="Flowchart: Process 20">
              <a:extLst>
                <a:ext uri="{FF2B5EF4-FFF2-40B4-BE49-F238E27FC236}">
                  <a16:creationId xmlns:a16="http://schemas.microsoft.com/office/drawing/2014/main" id="{11806AA3-C33D-C140-0F64-2F63BD1ED4BD}"/>
                </a:ext>
              </a:extLst>
            </p:cNvPr>
            <p:cNvSpPr/>
            <p:nvPr/>
          </p:nvSpPr>
          <p:spPr>
            <a:xfrm>
              <a:off x="3497842" y="1491763"/>
              <a:ext cx="2136812" cy="40730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NO brief to Associate </a:t>
              </a:r>
            </a:p>
          </p:txBody>
        </p:sp>
        <p:sp>
          <p:nvSpPr>
            <p:cNvPr id="22" name="Flowchart: Process 21">
              <a:extLst>
                <a:ext uri="{FF2B5EF4-FFF2-40B4-BE49-F238E27FC236}">
                  <a16:creationId xmlns:a16="http://schemas.microsoft.com/office/drawing/2014/main" id="{F13B6BE9-E1B3-F52E-28FD-C482AECA9AC6}"/>
                </a:ext>
              </a:extLst>
            </p:cNvPr>
            <p:cNvSpPr/>
            <p:nvPr/>
          </p:nvSpPr>
          <p:spPr>
            <a:xfrm>
              <a:off x="1894590" y="2078536"/>
              <a:ext cx="5354819" cy="821205"/>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Observed ride/drive by NO of Associate (NOA)</a:t>
              </a:r>
            </a:p>
            <a:p>
              <a:pPr algn="ctr"/>
              <a:r>
                <a:rPr lang="en-GB" sz="1350"/>
                <a:t>To include mid-ride stop with short de-brief. (MC only as car is continuous coaching with appropriate improvements)</a:t>
              </a:r>
            </a:p>
          </p:txBody>
        </p:sp>
        <p:sp>
          <p:nvSpPr>
            <p:cNvPr id="23" name="Flowchart: Process 22">
              <a:extLst>
                <a:ext uri="{FF2B5EF4-FFF2-40B4-BE49-F238E27FC236}">
                  <a16:creationId xmlns:a16="http://schemas.microsoft.com/office/drawing/2014/main" id="{1707A710-36C6-89D4-2631-B904451C0E06}"/>
                </a:ext>
              </a:extLst>
            </p:cNvPr>
            <p:cNvSpPr/>
            <p:nvPr/>
          </p:nvSpPr>
          <p:spPr>
            <a:xfrm>
              <a:off x="3281817" y="3154216"/>
              <a:ext cx="2568860" cy="320448"/>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De-brief of Associate by NO</a:t>
              </a:r>
            </a:p>
          </p:txBody>
        </p:sp>
        <p:sp>
          <p:nvSpPr>
            <p:cNvPr id="24" name="Flowchart: Process 23">
              <a:extLst>
                <a:ext uri="{FF2B5EF4-FFF2-40B4-BE49-F238E27FC236}">
                  <a16:creationId xmlns:a16="http://schemas.microsoft.com/office/drawing/2014/main" id="{9C4FADEE-B1B7-ED9E-A8DF-852915BD28E5}"/>
                </a:ext>
              </a:extLst>
            </p:cNvPr>
            <p:cNvSpPr/>
            <p:nvPr/>
          </p:nvSpPr>
          <p:spPr>
            <a:xfrm>
              <a:off x="3529492" y="3676670"/>
              <a:ext cx="2073509" cy="320448"/>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Assessor brief to NO </a:t>
              </a:r>
            </a:p>
          </p:txBody>
        </p:sp>
        <p:sp>
          <p:nvSpPr>
            <p:cNvPr id="25" name="Flowchart: Process 24">
              <a:extLst>
                <a:ext uri="{FF2B5EF4-FFF2-40B4-BE49-F238E27FC236}">
                  <a16:creationId xmlns:a16="http://schemas.microsoft.com/office/drawing/2014/main" id="{BE08A1E8-A5E2-986A-1CA0-8566DFC70469}"/>
                </a:ext>
              </a:extLst>
            </p:cNvPr>
            <p:cNvSpPr/>
            <p:nvPr/>
          </p:nvSpPr>
          <p:spPr>
            <a:xfrm>
              <a:off x="2887118" y="4181538"/>
              <a:ext cx="3410602" cy="51342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Assessed drive/ride</a:t>
              </a:r>
            </a:p>
            <a:p>
              <a:pPr algn="ctr"/>
              <a:r>
                <a:rPr lang="en-GB" sz="1350"/>
                <a:t>May include parking/slow manoeuvring</a:t>
              </a:r>
            </a:p>
          </p:txBody>
        </p:sp>
        <p:sp>
          <p:nvSpPr>
            <p:cNvPr id="26" name="Flowchart: Process 25">
              <a:extLst>
                <a:ext uri="{FF2B5EF4-FFF2-40B4-BE49-F238E27FC236}">
                  <a16:creationId xmlns:a16="http://schemas.microsoft.com/office/drawing/2014/main" id="{A9700CEB-492C-946D-3891-3E837ECB114F}"/>
                </a:ext>
              </a:extLst>
            </p:cNvPr>
            <p:cNvSpPr/>
            <p:nvPr/>
          </p:nvSpPr>
          <p:spPr>
            <a:xfrm>
              <a:off x="3077506" y="4974798"/>
              <a:ext cx="2977480" cy="335263"/>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Theory and protocol questions</a:t>
              </a:r>
            </a:p>
          </p:txBody>
        </p:sp>
        <p:sp>
          <p:nvSpPr>
            <p:cNvPr id="27" name="Flowchart: Process 26">
              <a:extLst>
                <a:ext uri="{FF2B5EF4-FFF2-40B4-BE49-F238E27FC236}">
                  <a16:creationId xmlns:a16="http://schemas.microsoft.com/office/drawing/2014/main" id="{696E1951-358D-FBF2-2FB0-C1A911EF7F48}"/>
                </a:ext>
              </a:extLst>
            </p:cNvPr>
            <p:cNvSpPr/>
            <p:nvPr/>
          </p:nvSpPr>
          <p:spPr>
            <a:xfrm>
              <a:off x="3179558" y="5505635"/>
              <a:ext cx="2784884" cy="47112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en-GB" sz="1350"/>
                <a:t>Result and Assessor de-brief to NO</a:t>
              </a:r>
            </a:p>
          </p:txBody>
        </p:sp>
        <p:sp>
          <p:nvSpPr>
            <p:cNvPr id="28" name="TextBox 27">
              <a:extLst>
                <a:ext uri="{FF2B5EF4-FFF2-40B4-BE49-F238E27FC236}">
                  <a16:creationId xmlns:a16="http://schemas.microsoft.com/office/drawing/2014/main" id="{17089C10-2313-7815-89CB-B7BD9D16C6F8}"/>
                </a:ext>
              </a:extLst>
            </p:cNvPr>
            <p:cNvSpPr txBox="1"/>
            <p:nvPr/>
          </p:nvSpPr>
          <p:spPr>
            <a:xfrm>
              <a:off x="5603001" y="1007880"/>
              <a:ext cx="992579" cy="300082"/>
            </a:xfrm>
            <a:prstGeom prst="rect">
              <a:avLst/>
            </a:prstGeom>
            <a:noFill/>
          </p:spPr>
          <p:txBody>
            <a:bodyPr wrap="none" rtlCol="0">
              <a:spAutoFit/>
            </a:bodyPr>
            <a:lstStyle/>
            <a:p>
              <a:r>
                <a:rPr lang="en-GB" sz="1350"/>
                <a:t>5 minutes </a:t>
              </a:r>
            </a:p>
          </p:txBody>
        </p:sp>
        <p:sp>
          <p:nvSpPr>
            <p:cNvPr id="29" name="TextBox 28">
              <a:extLst>
                <a:ext uri="{FF2B5EF4-FFF2-40B4-BE49-F238E27FC236}">
                  <a16:creationId xmlns:a16="http://schemas.microsoft.com/office/drawing/2014/main" id="{3E6EEC62-132A-E9BE-6A8F-08E3C4E7ECB7}"/>
                </a:ext>
              </a:extLst>
            </p:cNvPr>
            <p:cNvSpPr txBox="1"/>
            <p:nvPr/>
          </p:nvSpPr>
          <p:spPr>
            <a:xfrm>
              <a:off x="5634654" y="1498616"/>
              <a:ext cx="1338828" cy="300082"/>
            </a:xfrm>
            <a:prstGeom prst="rect">
              <a:avLst/>
            </a:prstGeom>
            <a:noFill/>
          </p:spPr>
          <p:txBody>
            <a:bodyPr wrap="none" rtlCol="0">
              <a:spAutoFit/>
            </a:bodyPr>
            <a:lstStyle/>
            <a:p>
              <a:r>
                <a:rPr lang="en-GB" sz="1350"/>
                <a:t>10-20 minutes </a:t>
              </a:r>
            </a:p>
          </p:txBody>
        </p:sp>
        <p:sp>
          <p:nvSpPr>
            <p:cNvPr id="30" name="TextBox 29">
              <a:extLst>
                <a:ext uri="{FF2B5EF4-FFF2-40B4-BE49-F238E27FC236}">
                  <a16:creationId xmlns:a16="http://schemas.microsoft.com/office/drawing/2014/main" id="{41F2A4B4-28DA-696B-784B-7700E4322D7F}"/>
                </a:ext>
              </a:extLst>
            </p:cNvPr>
            <p:cNvSpPr txBox="1"/>
            <p:nvPr/>
          </p:nvSpPr>
          <p:spPr>
            <a:xfrm>
              <a:off x="7367213" y="2339097"/>
              <a:ext cx="1338828" cy="300082"/>
            </a:xfrm>
            <a:prstGeom prst="rect">
              <a:avLst/>
            </a:prstGeom>
            <a:noFill/>
          </p:spPr>
          <p:txBody>
            <a:bodyPr wrap="none" rtlCol="0">
              <a:spAutoFit/>
            </a:bodyPr>
            <a:lstStyle/>
            <a:p>
              <a:r>
                <a:rPr lang="en-GB" sz="1350"/>
                <a:t>30-40 minutes </a:t>
              </a:r>
            </a:p>
          </p:txBody>
        </p:sp>
        <p:sp>
          <p:nvSpPr>
            <p:cNvPr id="31" name="TextBox 30">
              <a:extLst>
                <a:ext uri="{FF2B5EF4-FFF2-40B4-BE49-F238E27FC236}">
                  <a16:creationId xmlns:a16="http://schemas.microsoft.com/office/drawing/2014/main" id="{8E95C8A1-5759-E2F8-43C5-C50BD647B8C8}"/>
                </a:ext>
              </a:extLst>
            </p:cNvPr>
            <p:cNvSpPr txBox="1"/>
            <p:nvPr/>
          </p:nvSpPr>
          <p:spPr>
            <a:xfrm>
              <a:off x="5919381" y="3196012"/>
              <a:ext cx="1338828" cy="300082"/>
            </a:xfrm>
            <a:prstGeom prst="rect">
              <a:avLst/>
            </a:prstGeom>
            <a:noFill/>
          </p:spPr>
          <p:txBody>
            <a:bodyPr wrap="none" rtlCol="0">
              <a:spAutoFit/>
            </a:bodyPr>
            <a:lstStyle/>
            <a:p>
              <a:r>
                <a:rPr lang="en-GB" sz="1350"/>
                <a:t>10-20 minutes </a:t>
              </a:r>
            </a:p>
          </p:txBody>
        </p:sp>
        <p:sp>
          <p:nvSpPr>
            <p:cNvPr id="32" name="TextBox 31">
              <a:extLst>
                <a:ext uri="{FF2B5EF4-FFF2-40B4-BE49-F238E27FC236}">
                  <a16:creationId xmlns:a16="http://schemas.microsoft.com/office/drawing/2014/main" id="{2772366F-B2D1-B4E5-6C56-15A75D1E4729}"/>
                </a:ext>
              </a:extLst>
            </p:cNvPr>
            <p:cNvSpPr txBox="1"/>
            <p:nvPr/>
          </p:nvSpPr>
          <p:spPr>
            <a:xfrm>
              <a:off x="5637878" y="3651185"/>
              <a:ext cx="1244251" cy="300082"/>
            </a:xfrm>
            <a:prstGeom prst="rect">
              <a:avLst/>
            </a:prstGeom>
            <a:noFill/>
          </p:spPr>
          <p:txBody>
            <a:bodyPr wrap="none" rtlCol="0">
              <a:spAutoFit/>
            </a:bodyPr>
            <a:lstStyle/>
            <a:p>
              <a:r>
                <a:rPr lang="en-GB" sz="1350"/>
                <a:t>5-10 minutes </a:t>
              </a:r>
            </a:p>
          </p:txBody>
        </p:sp>
        <p:sp>
          <p:nvSpPr>
            <p:cNvPr id="33" name="TextBox 32">
              <a:extLst>
                <a:ext uri="{FF2B5EF4-FFF2-40B4-BE49-F238E27FC236}">
                  <a16:creationId xmlns:a16="http://schemas.microsoft.com/office/drawing/2014/main" id="{D1597408-C258-8619-151F-92033F801AAF}"/>
                </a:ext>
              </a:extLst>
            </p:cNvPr>
            <p:cNvSpPr txBox="1"/>
            <p:nvPr/>
          </p:nvSpPr>
          <p:spPr>
            <a:xfrm>
              <a:off x="6304068" y="4264764"/>
              <a:ext cx="1338828" cy="300082"/>
            </a:xfrm>
            <a:prstGeom prst="rect">
              <a:avLst/>
            </a:prstGeom>
            <a:noFill/>
          </p:spPr>
          <p:txBody>
            <a:bodyPr wrap="none" rtlCol="0">
              <a:spAutoFit/>
            </a:bodyPr>
            <a:lstStyle/>
            <a:p>
              <a:r>
                <a:rPr lang="en-GB" sz="1350"/>
                <a:t>30-40 minutes </a:t>
              </a:r>
            </a:p>
          </p:txBody>
        </p:sp>
        <p:sp>
          <p:nvSpPr>
            <p:cNvPr id="34" name="TextBox 33">
              <a:extLst>
                <a:ext uri="{FF2B5EF4-FFF2-40B4-BE49-F238E27FC236}">
                  <a16:creationId xmlns:a16="http://schemas.microsoft.com/office/drawing/2014/main" id="{3EEE559C-372F-A979-2378-6B3897774328}"/>
                </a:ext>
              </a:extLst>
            </p:cNvPr>
            <p:cNvSpPr txBox="1"/>
            <p:nvPr/>
          </p:nvSpPr>
          <p:spPr>
            <a:xfrm>
              <a:off x="6212715" y="4992388"/>
              <a:ext cx="1244251" cy="300082"/>
            </a:xfrm>
            <a:prstGeom prst="rect">
              <a:avLst/>
            </a:prstGeom>
            <a:noFill/>
          </p:spPr>
          <p:txBody>
            <a:bodyPr wrap="none" rtlCol="0">
              <a:spAutoFit/>
            </a:bodyPr>
            <a:lstStyle/>
            <a:p>
              <a:r>
                <a:rPr lang="en-GB" sz="1350"/>
                <a:t>5-10 minutes </a:t>
              </a:r>
            </a:p>
          </p:txBody>
        </p:sp>
        <p:sp>
          <p:nvSpPr>
            <p:cNvPr id="35" name="TextBox 34">
              <a:extLst>
                <a:ext uri="{FF2B5EF4-FFF2-40B4-BE49-F238E27FC236}">
                  <a16:creationId xmlns:a16="http://schemas.microsoft.com/office/drawing/2014/main" id="{075293C7-E6A8-E178-4EDD-951A0203A223}"/>
                </a:ext>
              </a:extLst>
            </p:cNvPr>
            <p:cNvSpPr txBox="1"/>
            <p:nvPr/>
          </p:nvSpPr>
          <p:spPr>
            <a:xfrm>
              <a:off x="6099290" y="5634599"/>
              <a:ext cx="1338828" cy="300082"/>
            </a:xfrm>
            <a:prstGeom prst="rect">
              <a:avLst/>
            </a:prstGeom>
            <a:noFill/>
          </p:spPr>
          <p:txBody>
            <a:bodyPr wrap="none" rtlCol="0">
              <a:spAutoFit/>
            </a:bodyPr>
            <a:lstStyle/>
            <a:p>
              <a:r>
                <a:rPr lang="en-GB" sz="1350"/>
                <a:t>15-20 minutes </a:t>
              </a:r>
            </a:p>
          </p:txBody>
        </p:sp>
      </p:grpSp>
    </p:spTree>
    <p:extLst>
      <p:ext uri="{BB962C8B-B14F-4D97-AF65-F5344CB8AC3E}">
        <p14:creationId xmlns:p14="http://schemas.microsoft.com/office/powerpoint/2010/main" val="282460289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29D836-CA30-7904-23B4-796E3C4C0205}"/>
              </a:ext>
            </a:extLst>
          </p:cNvPr>
          <p:cNvSpPr>
            <a:spLocks noGrp="1"/>
          </p:cNvSpPr>
          <p:nvPr>
            <p:ph type="title"/>
          </p:nvPr>
        </p:nvSpPr>
        <p:spPr/>
        <p:txBody>
          <a:bodyPr/>
          <a:lstStyle/>
          <a:p>
            <a:r>
              <a:rPr lang="pt-BR"/>
              <a:t>IMI National Observer Assessor Seminar 2024</a:t>
            </a:r>
            <a:endParaRPr lang="en-GB"/>
          </a:p>
        </p:txBody>
      </p:sp>
      <p:sp>
        <p:nvSpPr>
          <p:cNvPr id="8" name="Subtitle 7">
            <a:extLst>
              <a:ext uri="{FF2B5EF4-FFF2-40B4-BE49-F238E27FC236}">
                <a16:creationId xmlns:a16="http://schemas.microsoft.com/office/drawing/2014/main" id="{2F3DC634-1929-C5B0-5682-A6250CB1EB64}"/>
              </a:ext>
            </a:extLst>
          </p:cNvPr>
          <p:cNvSpPr>
            <a:spLocks noGrp="1"/>
          </p:cNvSpPr>
          <p:nvPr>
            <p:ph type="subTitle" idx="1"/>
          </p:nvPr>
        </p:nvSpPr>
        <p:spPr>
          <a:xfrm>
            <a:off x="644327" y="1022466"/>
            <a:ext cx="2211314" cy="750349"/>
          </a:xfrm>
        </p:spPr>
        <p:txBody>
          <a:bodyPr/>
          <a:lstStyle/>
          <a:p>
            <a:r>
              <a:rPr lang="en-GB"/>
              <a:t>Assessment Timings</a:t>
            </a:r>
          </a:p>
          <a:p>
            <a:r>
              <a:rPr lang="en-GB"/>
              <a:t>IMI NO QA</a:t>
            </a:r>
          </a:p>
          <a:p>
            <a:endParaRPr lang="en-GB"/>
          </a:p>
        </p:txBody>
      </p:sp>
      <p:grpSp>
        <p:nvGrpSpPr>
          <p:cNvPr id="4" name="Group 3">
            <a:extLst>
              <a:ext uri="{FF2B5EF4-FFF2-40B4-BE49-F238E27FC236}">
                <a16:creationId xmlns:a16="http://schemas.microsoft.com/office/drawing/2014/main" id="{88DFB476-E0D3-ABE2-CDF2-4DF41BC00D3E}"/>
              </a:ext>
            </a:extLst>
          </p:cNvPr>
          <p:cNvGrpSpPr/>
          <p:nvPr/>
        </p:nvGrpSpPr>
        <p:grpSpPr>
          <a:xfrm>
            <a:off x="3575720" y="1772815"/>
            <a:ext cx="4953334" cy="3628428"/>
            <a:chOff x="2809304" y="1700917"/>
            <a:chExt cx="4953334" cy="3628428"/>
          </a:xfrm>
        </p:grpSpPr>
        <p:sp>
          <p:nvSpPr>
            <p:cNvPr id="5" name="Flowchart: Process 4">
              <a:extLst>
                <a:ext uri="{FF2B5EF4-FFF2-40B4-BE49-F238E27FC236}">
                  <a16:creationId xmlns:a16="http://schemas.microsoft.com/office/drawing/2014/main" id="{7D43F5FA-E709-3CAB-81DE-01A2C3651D0E}"/>
                </a:ext>
              </a:extLst>
            </p:cNvPr>
            <p:cNvSpPr/>
            <p:nvPr/>
          </p:nvSpPr>
          <p:spPr>
            <a:xfrm>
              <a:off x="3446199" y="1700917"/>
              <a:ext cx="2136812" cy="40730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NO brief to Associate </a:t>
              </a:r>
            </a:p>
          </p:txBody>
        </p:sp>
        <p:sp>
          <p:nvSpPr>
            <p:cNvPr id="6" name="Flowchart: Process 5">
              <a:extLst>
                <a:ext uri="{FF2B5EF4-FFF2-40B4-BE49-F238E27FC236}">
                  <a16:creationId xmlns:a16="http://schemas.microsoft.com/office/drawing/2014/main" id="{A92AF875-8278-BB94-3865-3778A3D9381B}"/>
                </a:ext>
              </a:extLst>
            </p:cNvPr>
            <p:cNvSpPr/>
            <p:nvPr/>
          </p:nvSpPr>
          <p:spPr>
            <a:xfrm>
              <a:off x="3128020" y="2542532"/>
              <a:ext cx="2773169" cy="51342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Observed ride/drive by NO of Associate</a:t>
              </a:r>
            </a:p>
          </p:txBody>
        </p:sp>
        <p:sp>
          <p:nvSpPr>
            <p:cNvPr id="11" name="Flowchart: Process 10">
              <a:extLst>
                <a:ext uri="{FF2B5EF4-FFF2-40B4-BE49-F238E27FC236}">
                  <a16:creationId xmlns:a16="http://schemas.microsoft.com/office/drawing/2014/main" id="{22090732-3AAF-0B73-0773-2BDBF4DC8286}"/>
                </a:ext>
              </a:extLst>
            </p:cNvPr>
            <p:cNvSpPr/>
            <p:nvPr/>
          </p:nvSpPr>
          <p:spPr>
            <a:xfrm>
              <a:off x="3230175" y="3325594"/>
              <a:ext cx="2568860" cy="320448"/>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De-brief of Associate by NO</a:t>
              </a:r>
            </a:p>
          </p:txBody>
        </p:sp>
        <p:sp>
          <p:nvSpPr>
            <p:cNvPr id="12" name="Flowchart: Process 11">
              <a:extLst>
                <a:ext uri="{FF2B5EF4-FFF2-40B4-BE49-F238E27FC236}">
                  <a16:creationId xmlns:a16="http://schemas.microsoft.com/office/drawing/2014/main" id="{D0824676-B013-BB1B-586A-6AA41D915901}"/>
                </a:ext>
              </a:extLst>
            </p:cNvPr>
            <p:cNvSpPr/>
            <p:nvPr/>
          </p:nvSpPr>
          <p:spPr>
            <a:xfrm>
              <a:off x="2809304" y="4076205"/>
              <a:ext cx="3410602" cy="513422"/>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Assessed ride/drive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May include parking/slow manoeuvring</a:t>
              </a:r>
            </a:p>
          </p:txBody>
        </p:sp>
        <p:sp>
          <p:nvSpPr>
            <p:cNvPr id="13" name="Flowchart: Process 12">
              <a:extLst>
                <a:ext uri="{FF2B5EF4-FFF2-40B4-BE49-F238E27FC236}">
                  <a16:creationId xmlns:a16="http://schemas.microsoft.com/office/drawing/2014/main" id="{56A808C8-C81C-8E87-8839-A70EB36AF816}"/>
                </a:ext>
              </a:extLst>
            </p:cNvPr>
            <p:cNvSpPr/>
            <p:nvPr/>
          </p:nvSpPr>
          <p:spPr>
            <a:xfrm>
              <a:off x="3136725" y="4994081"/>
              <a:ext cx="2784884" cy="335264"/>
            </a:xfrm>
            <a:prstGeom prst="flowChartProcess">
              <a:avLst/>
            </a:prstGeom>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Tahoma"/>
                  <a:ea typeface="+mn-ea"/>
                  <a:cs typeface="+mn-cs"/>
                </a:rPr>
                <a:t>Assessor de-brief to NO</a:t>
              </a:r>
            </a:p>
          </p:txBody>
        </p:sp>
        <p:sp>
          <p:nvSpPr>
            <p:cNvPr id="14" name="TextBox 13">
              <a:extLst>
                <a:ext uri="{FF2B5EF4-FFF2-40B4-BE49-F238E27FC236}">
                  <a16:creationId xmlns:a16="http://schemas.microsoft.com/office/drawing/2014/main" id="{ADA170BD-1B74-E733-8004-F385140E7EEB}"/>
                </a:ext>
              </a:extLst>
            </p:cNvPr>
            <p:cNvSpPr txBox="1"/>
            <p:nvPr/>
          </p:nvSpPr>
          <p:spPr>
            <a:xfrm>
              <a:off x="5652120" y="1772816"/>
              <a:ext cx="99257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50">
                  <a:solidFill>
                    <a:prstClr val="black"/>
                  </a:solidFill>
                  <a:latin typeface="Tahoma"/>
                </a:rPr>
                <a:t>5 </a:t>
              </a:r>
              <a:r>
                <a:rPr kumimoji="0" lang="en-GB" sz="1350" b="0" i="0" u="none" strike="noStrike" kern="1200" cap="none" spc="0" normalizeH="0" baseline="0" noProof="0">
                  <a:ln>
                    <a:noFill/>
                  </a:ln>
                  <a:solidFill>
                    <a:prstClr val="black"/>
                  </a:solidFill>
                  <a:effectLst/>
                  <a:uLnTx/>
                  <a:uFillTx/>
                  <a:latin typeface="Tahoma"/>
                  <a:ea typeface="+mn-ea"/>
                  <a:cs typeface="+mn-cs"/>
                </a:rPr>
                <a:t>minutes </a:t>
              </a:r>
            </a:p>
          </p:txBody>
        </p:sp>
        <p:sp>
          <p:nvSpPr>
            <p:cNvPr id="15" name="TextBox 14">
              <a:extLst>
                <a:ext uri="{FF2B5EF4-FFF2-40B4-BE49-F238E27FC236}">
                  <a16:creationId xmlns:a16="http://schemas.microsoft.com/office/drawing/2014/main" id="{89DC02EA-6D54-CD51-C765-1C4CA695F9B4}"/>
                </a:ext>
              </a:extLst>
            </p:cNvPr>
            <p:cNvSpPr txBox="1"/>
            <p:nvPr/>
          </p:nvSpPr>
          <p:spPr>
            <a:xfrm>
              <a:off x="6023763" y="2592712"/>
              <a:ext cx="1393330"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ahoma"/>
                  <a:ea typeface="+mn-ea"/>
                  <a:cs typeface="+mn-cs"/>
                </a:rPr>
                <a:t>15 - 20minutes </a:t>
              </a:r>
            </a:p>
          </p:txBody>
        </p:sp>
        <p:sp>
          <p:nvSpPr>
            <p:cNvPr id="16" name="TextBox 15">
              <a:extLst>
                <a:ext uri="{FF2B5EF4-FFF2-40B4-BE49-F238E27FC236}">
                  <a16:creationId xmlns:a16="http://schemas.microsoft.com/office/drawing/2014/main" id="{EBBCDC39-F7D8-A530-6B57-370B2D2EEEC1}"/>
                </a:ext>
              </a:extLst>
            </p:cNvPr>
            <p:cNvSpPr txBox="1"/>
            <p:nvPr/>
          </p:nvSpPr>
          <p:spPr>
            <a:xfrm>
              <a:off x="6023763" y="3280637"/>
              <a:ext cx="99257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ahoma"/>
                  <a:ea typeface="+mn-ea"/>
                  <a:cs typeface="+mn-cs"/>
                </a:rPr>
                <a:t>5 minutes </a:t>
              </a:r>
            </a:p>
          </p:txBody>
        </p:sp>
        <p:sp>
          <p:nvSpPr>
            <p:cNvPr id="17" name="TextBox 16">
              <a:extLst>
                <a:ext uri="{FF2B5EF4-FFF2-40B4-BE49-F238E27FC236}">
                  <a16:creationId xmlns:a16="http://schemas.microsoft.com/office/drawing/2014/main" id="{BD8AC4A6-6B2C-E959-5F04-1FB2CE651045}"/>
                </a:ext>
              </a:extLst>
            </p:cNvPr>
            <p:cNvSpPr txBox="1"/>
            <p:nvPr/>
          </p:nvSpPr>
          <p:spPr>
            <a:xfrm>
              <a:off x="6314806" y="4152709"/>
              <a:ext cx="1447832"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50">
                  <a:solidFill>
                    <a:prstClr val="black"/>
                  </a:solidFill>
                  <a:latin typeface="Tahoma"/>
                </a:rPr>
                <a:t>25 - 30</a:t>
              </a:r>
              <a:r>
                <a:rPr kumimoji="0" lang="en-GB" sz="1350" b="0" i="0" u="none" strike="noStrike" kern="1200" cap="none" spc="0" normalizeH="0" baseline="0" noProof="0">
                  <a:ln>
                    <a:noFill/>
                  </a:ln>
                  <a:solidFill>
                    <a:prstClr val="black"/>
                  </a:solidFill>
                  <a:effectLst/>
                  <a:uLnTx/>
                  <a:uFillTx/>
                  <a:latin typeface="Tahoma"/>
                  <a:ea typeface="+mn-ea"/>
                  <a:cs typeface="+mn-cs"/>
                </a:rPr>
                <a:t> minutes </a:t>
              </a:r>
            </a:p>
          </p:txBody>
        </p:sp>
        <p:sp>
          <p:nvSpPr>
            <p:cNvPr id="18" name="TextBox 17">
              <a:extLst>
                <a:ext uri="{FF2B5EF4-FFF2-40B4-BE49-F238E27FC236}">
                  <a16:creationId xmlns:a16="http://schemas.microsoft.com/office/drawing/2014/main" id="{97DF3FB2-C0AE-D2E7-F25A-156451942D29}"/>
                </a:ext>
              </a:extLst>
            </p:cNvPr>
            <p:cNvSpPr txBox="1"/>
            <p:nvPr/>
          </p:nvSpPr>
          <p:spPr>
            <a:xfrm>
              <a:off x="6139538" y="4994081"/>
              <a:ext cx="1447832"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black"/>
                  </a:solidFill>
                  <a:effectLst/>
                  <a:uLnTx/>
                  <a:uFillTx/>
                  <a:latin typeface="Tahoma"/>
                  <a:ea typeface="+mn-ea"/>
                  <a:cs typeface="+mn-cs"/>
                </a:rPr>
                <a:t>15 - 20 minutes </a:t>
              </a:r>
            </a:p>
          </p:txBody>
        </p:sp>
      </p:grpSp>
    </p:spTree>
    <p:extLst>
      <p:ext uri="{BB962C8B-B14F-4D97-AF65-F5344CB8AC3E}">
        <p14:creationId xmlns:p14="http://schemas.microsoft.com/office/powerpoint/2010/main" val="356533087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a:lstStyle/>
          <a:p>
            <a:endParaRPr lang="en-GB" sz="2400"/>
          </a:p>
          <a:p>
            <a:r>
              <a:rPr lang="en-GB" sz="2400"/>
              <a:t>Safe and Legal</a:t>
            </a:r>
          </a:p>
          <a:p>
            <a:endParaRPr lang="en-GB" sz="2400"/>
          </a:p>
          <a:p>
            <a:r>
              <a:rPr lang="en-GB" sz="2400"/>
              <a:t>Encourage Success</a:t>
            </a:r>
          </a:p>
          <a:p>
            <a:endParaRPr lang="en-GB" sz="2400"/>
          </a:p>
          <a:p>
            <a:r>
              <a:rPr lang="en-GB" sz="2400"/>
              <a:t>Stick with the plan</a:t>
            </a:r>
          </a:p>
          <a:p>
            <a:pPr marL="0" indent="0">
              <a:buNone/>
            </a:pPr>
            <a:endParaRPr lang="en-GB" sz="2400"/>
          </a:p>
          <a:p>
            <a:endParaRPr lang="en-GB" sz="2400"/>
          </a:p>
          <a:p>
            <a:pPr marL="0" indent="0">
              <a:buNone/>
            </a:pPr>
            <a:endParaRPr lang="en-GB"/>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Role Play Guidance</a:t>
            </a:r>
          </a:p>
        </p:txBody>
      </p:sp>
    </p:spTree>
    <p:extLst>
      <p:ext uri="{BB962C8B-B14F-4D97-AF65-F5344CB8AC3E}">
        <p14:creationId xmlns:p14="http://schemas.microsoft.com/office/powerpoint/2010/main" val="2043247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142254-F2BB-FCFC-ECA1-E62B87C5F990}"/>
              </a:ext>
            </a:extLst>
          </p:cNvPr>
          <p:cNvSpPr>
            <a:spLocks noGrp="1"/>
          </p:cNvSpPr>
          <p:nvPr>
            <p:ph type="title"/>
          </p:nvPr>
        </p:nvSpPr>
        <p:spPr/>
        <p:txBody>
          <a:bodyPr/>
          <a:lstStyle/>
          <a:p>
            <a:r>
              <a:rPr lang="pt-BR"/>
              <a:t>IMI National Observer Assessor Seminar 2024</a:t>
            </a:r>
            <a:endParaRPr lang="en-GB"/>
          </a:p>
        </p:txBody>
      </p:sp>
      <p:sp>
        <p:nvSpPr>
          <p:cNvPr id="9" name="Text Placeholder 8">
            <a:extLst>
              <a:ext uri="{FF2B5EF4-FFF2-40B4-BE49-F238E27FC236}">
                <a16:creationId xmlns:a16="http://schemas.microsoft.com/office/drawing/2014/main" id="{90692C04-E18F-4A0D-B7F5-E9FB61C9C8F0}"/>
              </a:ext>
            </a:extLst>
          </p:cNvPr>
          <p:cNvSpPr>
            <a:spLocks noGrp="1"/>
          </p:cNvSpPr>
          <p:nvPr>
            <p:ph type="body" sz="quarter" idx="13"/>
          </p:nvPr>
        </p:nvSpPr>
        <p:spPr/>
        <p:txBody>
          <a:bodyPr/>
          <a:lstStyle/>
          <a:p>
            <a:endParaRPr lang="en-GB" sz="2400"/>
          </a:p>
          <a:p>
            <a:r>
              <a:rPr lang="en-GB" sz="2400"/>
              <a:t>A competent briefing</a:t>
            </a:r>
          </a:p>
          <a:p>
            <a:pPr marL="0" indent="0">
              <a:buNone/>
            </a:pPr>
            <a:endParaRPr lang="en-GB" sz="2400"/>
          </a:p>
          <a:p>
            <a:r>
              <a:rPr lang="en-GB" sz="2400"/>
              <a:t>Adapt where necessary</a:t>
            </a:r>
          </a:p>
          <a:p>
            <a:endParaRPr lang="en-GB" sz="2400"/>
          </a:p>
          <a:p>
            <a:r>
              <a:rPr lang="en-GB" sz="2400"/>
              <a:t>Be flexible in your plan</a:t>
            </a:r>
          </a:p>
          <a:p>
            <a:endParaRPr lang="en-GB" sz="2400"/>
          </a:p>
          <a:p>
            <a:pPr marL="0" indent="0">
              <a:buNone/>
            </a:pPr>
            <a:endParaRPr lang="en-GB"/>
          </a:p>
          <a:p>
            <a:endParaRPr lang="en-GB"/>
          </a:p>
        </p:txBody>
      </p:sp>
      <p:sp>
        <p:nvSpPr>
          <p:cNvPr id="8" name="Subtitle 7">
            <a:extLst>
              <a:ext uri="{FF2B5EF4-FFF2-40B4-BE49-F238E27FC236}">
                <a16:creationId xmlns:a16="http://schemas.microsoft.com/office/drawing/2014/main" id="{E232A8BA-3A8A-0D48-575D-3C2580833365}"/>
              </a:ext>
            </a:extLst>
          </p:cNvPr>
          <p:cNvSpPr>
            <a:spLocks noGrp="1"/>
          </p:cNvSpPr>
          <p:nvPr>
            <p:ph type="subTitle" idx="1"/>
          </p:nvPr>
        </p:nvSpPr>
        <p:spPr/>
        <p:txBody>
          <a:bodyPr/>
          <a:lstStyle/>
          <a:p>
            <a:r>
              <a:rPr lang="en-GB"/>
              <a:t>Role Play Guidance</a:t>
            </a:r>
          </a:p>
          <a:p>
            <a:endParaRPr lang="en-GB"/>
          </a:p>
        </p:txBody>
      </p:sp>
    </p:spTree>
    <p:extLst>
      <p:ext uri="{BB962C8B-B14F-4D97-AF65-F5344CB8AC3E}">
        <p14:creationId xmlns:p14="http://schemas.microsoft.com/office/powerpoint/2010/main" val="2313388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a:lstStyle/>
          <a:p>
            <a:pPr marL="0" indent="0">
              <a:buNone/>
            </a:pPr>
            <a:endParaRPr lang="en-GB" sz="2400"/>
          </a:p>
          <a:p>
            <a:r>
              <a:rPr lang="en-GB" sz="2400"/>
              <a:t>Evidence based</a:t>
            </a:r>
          </a:p>
          <a:p>
            <a:endParaRPr lang="en-GB" sz="2400"/>
          </a:p>
          <a:p>
            <a:r>
              <a:rPr lang="en-GB" sz="2400"/>
              <a:t>Development Plan</a:t>
            </a:r>
          </a:p>
          <a:p>
            <a:endParaRPr lang="en-GB" sz="2400"/>
          </a:p>
          <a:p>
            <a:r>
              <a:rPr lang="en-GB" sz="2400"/>
              <a:t>A ‘Pass’ must say so</a:t>
            </a:r>
          </a:p>
          <a:p>
            <a:endParaRPr lang="en-GB" sz="2400"/>
          </a:p>
          <a:p>
            <a:r>
              <a:rPr lang="en-GB" sz="2400"/>
              <a:t>Verification</a:t>
            </a:r>
          </a:p>
          <a:p>
            <a:endParaRPr lang="en-GB" sz="2400"/>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Reports Standards</a:t>
            </a:r>
          </a:p>
        </p:txBody>
      </p:sp>
    </p:spTree>
    <p:extLst>
      <p:ext uri="{BB962C8B-B14F-4D97-AF65-F5344CB8AC3E}">
        <p14:creationId xmlns:p14="http://schemas.microsoft.com/office/powerpoint/2010/main" val="24902864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en-GB"/>
              <a:t>IMI National Observer Assessor Seminar 2024</a:t>
            </a:r>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Version Control Slide</a:t>
            </a:r>
          </a:p>
        </p:txBody>
      </p:sp>
      <p:sp>
        <p:nvSpPr>
          <p:cNvPr id="4" name="Text Placeholder 2">
            <a:extLst>
              <a:ext uri="{FF2B5EF4-FFF2-40B4-BE49-F238E27FC236}">
                <a16:creationId xmlns:a16="http://schemas.microsoft.com/office/drawing/2014/main" id="{71900887-4E04-09F7-6850-4A67769A2001}"/>
              </a:ext>
            </a:extLst>
          </p:cNvPr>
          <p:cNvSpPr>
            <a:spLocks noGrp="1"/>
          </p:cNvSpPr>
          <p:nvPr/>
        </p:nvSpPr>
        <p:spPr>
          <a:xfrm>
            <a:off x="875616" y="1493251"/>
            <a:ext cx="8064896" cy="1791733"/>
          </a:xfrm>
          <a:prstGeom prst="rect">
            <a:avLst/>
          </a:prstGeom>
        </p:spPr>
        <p:txBody>
          <a:bodyPr vert="horz" lIns="0" tIns="0" rIns="0" bIns="0" rtlCol="0" anchor="t">
            <a:normAutofit/>
          </a:bodyPr>
          <a:lstStyle>
            <a:lvl1pPr marL="180000" indent="-180000" algn="l" defTabSz="914400" rtl="0" eaLnBrk="1" latinLnBrk="0" hangingPunct="1">
              <a:spcBef>
                <a:spcPts val="400"/>
              </a:spcBef>
              <a:spcAft>
                <a:spcPts val="400"/>
              </a:spcAft>
              <a:buClr>
                <a:srgbClr val="00B2E2"/>
              </a:buClr>
              <a:buFont typeface="Arial" pitchFamily="34" charset="0"/>
              <a:buChar char="•"/>
              <a:defRPr sz="2200" kern="1200">
                <a:solidFill>
                  <a:sysClr val="windowText" lastClr="000000"/>
                </a:solidFill>
                <a:latin typeface="Tahoma"/>
              </a:defRPr>
            </a:lvl1pPr>
            <a:lvl2pPr marL="266700" indent="0" algn="l" defTabSz="914400" rtl="0" eaLnBrk="1" latinLnBrk="0" hangingPunct="1">
              <a:spcBef>
                <a:spcPts val="400"/>
              </a:spcBef>
              <a:spcAft>
                <a:spcPts val="400"/>
              </a:spcAft>
              <a:buFont typeface="Arial" pitchFamily="34" charset="0"/>
              <a:buNone/>
              <a:defRPr sz="1800" kern="1200">
                <a:solidFill>
                  <a:sysClr val="windowText" lastClr="000000"/>
                </a:solidFill>
                <a:latin typeface="Tahoma"/>
              </a:defRPr>
            </a:lvl2pPr>
            <a:lvl3pPr marL="444500" indent="0" algn="l" defTabSz="914400" rtl="0" eaLnBrk="1" latinLnBrk="0" hangingPunct="1">
              <a:spcBef>
                <a:spcPts val="600"/>
              </a:spcBef>
              <a:spcAft>
                <a:spcPts val="600"/>
              </a:spcAft>
              <a:buFont typeface="Arial" pitchFamily="34" charset="0"/>
              <a:buNone/>
              <a:defRPr sz="1200" kern="1200">
                <a:solidFill>
                  <a:srgbClr val="00B2E2"/>
                </a:solidFill>
                <a:latin typeface="Tahoma"/>
              </a:defRPr>
            </a:lvl3pPr>
            <a:lvl4pPr marL="0" indent="0" algn="l" defTabSz="914400" rtl="0" eaLnBrk="1" latinLnBrk="0" hangingPunct="1">
              <a:spcBef>
                <a:spcPts val="600"/>
              </a:spcBef>
              <a:spcAft>
                <a:spcPts val="600"/>
              </a:spcAft>
              <a:buFont typeface="Arial" pitchFamily="34" charset="0"/>
              <a:buNone/>
              <a:defRPr sz="1100" kern="1200">
                <a:solidFill>
                  <a:sysClr val="windowText" lastClr="000000"/>
                </a:solidFill>
                <a:latin typeface="Tahoma"/>
              </a:defRPr>
            </a:lvl4pPr>
            <a:lvl5pPr marL="0" indent="0" algn="l" defTabSz="914400" rtl="0" eaLnBrk="1" latinLnBrk="0" hangingPunct="1">
              <a:spcBef>
                <a:spcPts val="800"/>
              </a:spcBef>
              <a:spcAft>
                <a:spcPts val="800"/>
              </a:spcAft>
              <a:buFont typeface="Arial" pitchFamily="34" charset="0"/>
              <a:buNone/>
              <a:defRPr sz="1600" kern="1200">
                <a:solidFill>
                  <a:srgbClr val="00B2E2"/>
                </a:solidFill>
                <a:latin typeface="Tahoma"/>
              </a:defRPr>
            </a:lvl5pPr>
            <a:lvl6pPr marL="0" indent="0" algn="l" defTabSz="914400" rtl="0" eaLnBrk="1" latinLnBrk="0" hangingPunct="1">
              <a:spcBef>
                <a:spcPts val="800"/>
              </a:spcBef>
              <a:spcAft>
                <a:spcPts val="800"/>
              </a:spcAft>
              <a:buFont typeface="Arial" pitchFamily="34" charset="0"/>
              <a:buNone/>
              <a:defRPr sz="1400" kern="1200">
                <a:solidFill>
                  <a:sysClr val="windowText" lastClr="000000"/>
                </a:solidFill>
                <a:latin typeface="Tahoma"/>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Tahoma"/>
              </a:defRPr>
            </a:lvl7pPr>
            <a:lvl8pPr marL="3429000" indent="-228600" algn="l" defTabSz="914400" rtl="0" eaLnBrk="1" latinLnBrk="0" hangingPunct="1">
              <a:spcBef>
                <a:spcPct val="20000"/>
              </a:spcBef>
              <a:buFont typeface="Arial" pitchFamily="34" charset="0"/>
              <a:buChar char="•"/>
              <a:defRPr sz="2000" kern="1200">
                <a:solidFill>
                  <a:sysClr val="windowText" lastClr="000000"/>
                </a:solidFill>
                <a:latin typeface="Tahoma"/>
              </a:defRPr>
            </a:lvl8pPr>
            <a:lvl9pPr marL="3886200" indent="-228600" algn="l" defTabSz="914400" rtl="0" eaLnBrk="1" latinLnBrk="0" hangingPunct="1">
              <a:spcBef>
                <a:spcPct val="20000"/>
              </a:spcBef>
              <a:buFont typeface="Arial" pitchFamily="34" charset="0"/>
              <a:buChar char="•"/>
              <a:defRPr sz="2000" kern="1200">
                <a:solidFill>
                  <a:sysClr val="windowText" lastClr="000000"/>
                </a:solidFill>
                <a:latin typeface="Tahoma"/>
              </a:defRPr>
            </a:lvl9pPr>
          </a:lstStyle>
          <a:p>
            <a:pPr marL="179705" indent="-179705"/>
            <a:r>
              <a:rPr lang="en-GB" b="1"/>
              <a:t>Presentation:  </a:t>
            </a:r>
            <a:r>
              <a:rPr lang="en-GB"/>
              <a:t>IMI National Observer Assessor Seminar 2024</a:t>
            </a:r>
            <a:endParaRPr lang="en-US"/>
          </a:p>
          <a:p>
            <a:pPr marL="179705" indent="-179705"/>
            <a:r>
              <a:rPr lang="en-GB" b="1"/>
              <a:t>Version:  </a:t>
            </a:r>
            <a:r>
              <a:rPr lang="en-GB"/>
              <a:t>1.0</a:t>
            </a:r>
            <a:endParaRPr lang="en-GB">
              <a:ea typeface="Tahoma"/>
              <a:cs typeface="Tahoma"/>
            </a:endParaRPr>
          </a:p>
          <a:p>
            <a:pPr marL="179705" indent="-179705"/>
            <a:r>
              <a:rPr lang="en-GB" b="1"/>
              <a:t>Date: 12/01/2024</a:t>
            </a:r>
            <a:endParaRPr lang="en-GB" b="1">
              <a:ea typeface="Tahoma"/>
              <a:cs typeface="Tahoma"/>
            </a:endParaRPr>
          </a:p>
          <a:p>
            <a:pPr marL="179705" indent="-179705"/>
            <a:r>
              <a:rPr lang="en-GB" b="1"/>
              <a:t>Approved by: </a:t>
            </a:r>
            <a:r>
              <a:rPr lang="en-GB"/>
              <a:t>Richard Gladman – Chief Examiner</a:t>
            </a:r>
            <a:endParaRPr lang="en-GB">
              <a:ea typeface="Tahoma"/>
              <a:cs typeface="Tahoma"/>
            </a:endParaRPr>
          </a:p>
        </p:txBody>
      </p:sp>
      <p:graphicFrame>
        <p:nvGraphicFramePr>
          <p:cNvPr id="7" name="Table 6">
            <a:extLst>
              <a:ext uri="{FF2B5EF4-FFF2-40B4-BE49-F238E27FC236}">
                <a16:creationId xmlns:a16="http://schemas.microsoft.com/office/drawing/2014/main" id="{F8206C3B-010B-A898-E9E6-FD4DDF2C22AB}"/>
              </a:ext>
            </a:extLst>
          </p:cNvPr>
          <p:cNvGraphicFramePr>
            <a:graphicFrameLocks noGrp="1"/>
          </p:cNvGraphicFramePr>
          <p:nvPr>
            <p:extLst>
              <p:ext uri="{D42A27DB-BD31-4B8C-83A1-F6EECF244321}">
                <p14:modId xmlns:p14="http://schemas.microsoft.com/office/powerpoint/2010/main" val="3947416830"/>
              </p:ext>
            </p:extLst>
          </p:nvPr>
        </p:nvGraphicFramePr>
        <p:xfrm>
          <a:off x="911424" y="3429000"/>
          <a:ext cx="10369152" cy="2808312"/>
        </p:xfrm>
        <a:graphic>
          <a:graphicData uri="http://schemas.openxmlformats.org/drawingml/2006/table">
            <a:tbl>
              <a:tblPr/>
              <a:tblGrid>
                <a:gridCol w="2008675">
                  <a:extLst>
                    <a:ext uri="{9D8B030D-6E8A-4147-A177-3AD203B41FA5}">
                      <a16:colId xmlns:a16="http://schemas.microsoft.com/office/drawing/2014/main" val="1340223607"/>
                    </a:ext>
                  </a:extLst>
                </a:gridCol>
                <a:gridCol w="2489336">
                  <a:extLst>
                    <a:ext uri="{9D8B030D-6E8A-4147-A177-3AD203B41FA5}">
                      <a16:colId xmlns:a16="http://schemas.microsoft.com/office/drawing/2014/main" val="1072173452"/>
                    </a:ext>
                  </a:extLst>
                </a:gridCol>
                <a:gridCol w="5871141">
                  <a:extLst>
                    <a:ext uri="{9D8B030D-6E8A-4147-A177-3AD203B41FA5}">
                      <a16:colId xmlns:a16="http://schemas.microsoft.com/office/drawing/2014/main" val="938027310"/>
                    </a:ext>
                  </a:extLst>
                </a:gridCol>
              </a:tblGrid>
              <a:tr h="468052">
                <a:tc>
                  <a:txBody>
                    <a:bodyPr/>
                    <a:lstStyle/>
                    <a:p>
                      <a:pPr algn="l" rtl="0" fontAlgn="base"/>
                      <a:r>
                        <a:rPr lang="en-GB" sz="1800" b="0" i="0">
                          <a:solidFill>
                            <a:srgbClr val="000000"/>
                          </a:solidFill>
                          <a:effectLst/>
                          <a:latin typeface="Tahoma" panose="020B0604030504040204" pitchFamily="34" charset="0"/>
                        </a:rPr>
                        <a:t>Version ​</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base"/>
                      <a:r>
                        <a:rPr lang="en-GB" sz="1800" b="0" i="0">
                          <a:solidFill>
                            <a:srgbClr val="000000"/>
                          </a:solidFill>
                          <a:effectLst/>
                          <a:latin typeface="Tahoma" panose="020B0604030504040204" pitchFamily="34" charset="0"/>
                        </a:rPr>
                        <a:t>Date​</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base"/>
                      <a:r>
                        <a:rPr lang="en-GB" sz="1800" b="0" i="0">
                          <a:solidFill>
                            <a:srgbClr val="000000"/>
                          </a:solidFill>
                          <a:effectLst/>
                          <a:latin typeface="Tahoma" panose="020B0604030504040204" pitchFamily="34" charset="0"/>
                        </a:rPr>
                        <a:t>Summary of Changes​</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751308"/>
                  </a:ext>
                </a:extLst>
              </a:tr>
              <a:tr h="468052">
                <a:tc>
                  <a:txBody>
                    <a:bodyPr/>
                    <a:lstStyle/>
                    <a:p>
                      <a:pPr algn="l" rtl="0" fontAlgn="base"/>
                      <a:r>
                        <a:rPr lang="en-GB" sz="1800" b="0" i="0">
                          <a:solidFill>
                            <a:srgbClr val="000000"/>
                          </a:solidFill>
                          <a:effectLst/>
                          <a:latin typeface="Tahoma" panose="020B0604030504040204" pitchFamily="34" charset="0"/>
                        </a:rPr>
                        <a:t>1.0​</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base"/>
                      <a:r>
                        <a:rPr lang="en-GB" sz="1800" b="0" i="0">
                          <a:solidFill>
                            <a:srgbClr val="000000"/>
                          </a:solidFill>
                          <a:effectLst/>
                          <a:latin typeface="Tahoma" panose="020B0604030504040204" pitchFamily="34" charset="0"/>
                        </a:rPr>
                        <a:t>12/01/2024​</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base"/>
                      <a:r>
                        <a:rPr lang="en-GB" sz="1800" b="0" i="0">
                          <a:solidFill>
                            <a:srgbClr val="000000"/>
                          </a:solidFill>
                          <a:effectLst/>
                          <a:latin typeface="Tahoma" panose="020B0604030504040204" pitchFamily="34" charset="0"/>
                        </a:rPr>
                        <a:t>Initial content​</a:t>
                      </a:r>
                      <a:endParaRPr lang="en-GB" b="0" i="0">
                        <a:solidFill>
                          <a:srgbClr val="000000"/>
                        </a:solidFill>
                        <a:effectLst/>
                      </a:endParaRP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800510"/>
                  </a:ext>
                </a:extLst>
              </a:tr>
              <a:tr h="468052">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525103"/>
                  </a:ext>
                </a:extLst>
              </a:tr>
              <a:tr h="468052">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320106"/>
                  </a:ext>
                </a:extLst>
              </a:tr>
              <a:tr h="468052">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5821365"/>
                  </a:ext>
                </a:extLst>
              </a:tr>
              <a:tr h="468052">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tc>
                  <a:txBody>
                    <a:bodyPr/>
                    <a:lstStyle/>
                    <a:p>
                      <a:pPr algn="l" rtl="0" fontAlgn="auto"/>
                      <a:r>
                        <a:rPr lang="en-GB" sz="1800" b="0" i="0">
                          <a:solidFill>
                            <a:srgbClr val="000000"/>
                          </a:solidFill>
                          <a:effectLst/>
                          <a:latin typeface="Tahoma" panose="020B0604030504040204" pitchFamily="34" charset="0"/>
                        </a:rPr>
                        <a:t>​</a:t>
                      </a:r>
                    </a:p>
                  </a:txBody>
                  <a:tcPr>
                    <a:lnL w="6642" cap="flat" cmpd="sng" algn="ctr">
                      <a:solidFill>
                        <a:srgbClr val="000000"/>
                      </a:solidFill>
                      <a:prstDash val="solid"/>
                      <a:round/>
                      <a:headEnd type="none" w="med" len="med"/>
                      <a:tailEnd type="none" w="med" len="med"/>
                    </a:lnL>
                    <a:lnR w="6642" cap="flat" cmpd="sng" algn="ctr">
                      <a:solidFill>
                        <a:srgbClr val="000000"/>
                      </a:solidFill>
                      <a:prstDash val="solid"/>
                      <a:round/>
                      <a:headEnd type="none" w="med" len="med"/>
                      <a:tailEnd type="none" w="med" len="med"/>
                    </a:lnR>
                    <a:lnT w="6642" cap="flat" cmpd="sng" algn="ctr">
                      <a:solidFill>
                        <a:srgbClr val="000000"/>
                      </a:solidFill>
                      <a:prstDash val="solid"/>
                      <a:round/>
                      <a:headEnd type="none" w="med" len="med"/>
                      <a:tailEnd type="none" w="med" len="med"/>
                    </a:lnT>
                    <a:lnB w="664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205128"/>
                  </a:ext>
                </a:extLst>
              </a:tr>
            </a:tbl>
          </a:graphicData>
        </a:graphic>
      </p:graphicFrame>
    </p:spTree>
    <p:extLst>
      <p:ext uri="{BB962C8B-B14F-4D97-AF65-F5344CB8AC3E}">
        <p14:creationId xmlns:p14="http://schemas.microsoft.com/office/powerpoint/2010/main" val="283655093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a:lstStyle/>
          <a:p>
            <a:endParaRPr lang="en-GB" sz="2400"/>
          </a:p>
          <a:p>
            <a:r>
              <a:rPr lang="en-GB" sz="2400"/>
              <a:t>MS Word</a:t>
            </a:r>
          </a:p>
          <a:p>
            <a:endParaRPr lang="en-GB" sz="2400"/>
          </a:p>
          <a:p>
            <a:r>
              <a:rPr lang="en-GB" sz="2400"/>
              <a:t>Terminology</a:t>
            </a:r>
          </a:p>
          <a:p>
            <a:endParaRPr lang="en-GB" sz="2400"/>
          </a:p>
          <a:p>
            <a:r>
              <a:rPr lang="en-GB" sz="2400"/>
              <a:t>Unambiguous</a:t>
            </a:r>
            <a:endParaRPr lang="en-GB"/>
          </a:p>
          <a:p>
            <a:endParaRPr lang="en-GB"/>
          </a:p>
          <a:p>
            <a:endParaRPr lang="en-GB"/>
          </a:p>
          <a:p>
            <a:endParaRPr lang="en-GB"/>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Reports Standards</a:t>
            </a:r>
          </a:p>
          <a:p>
            <a:endParaRPr lang="en-GB"/>
          </a:p>
        </p:txBody>
      </p:sp>
    </p:spTree>
    <p:extLst>
      <p:ext uri="{BB962C8B-B14F-4D97-AF65-F5344CB8AC3E}">
        <p14:creationId xmlns:p14="http://schemas.microsoft.com/office/powerpoint/2010/main" val="1586532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a:lstStyle/>
          <a:p>
            <a:pPr marL="0" indent="0">
              <a:buNone/>
            </a:pPr>
            <a:endParaRPr lang="en-GB" sz="2400"/>
          </a:p>
          <a:p>
            <a:r>
              <a:rPr lang="en-GB" sz="2400"/>
              <a:t>Shorthand</a:t>
            </a:r>
          </a:p>
          <a:p>
            <a:endParaRPr lang="en-GB" sz="2400"/>
          </a:p>
          <a:p>
            <a:r>
              <a:rPr lang="en-GB" sz="2400"/>
              <a:t>Size of report</a:t>
            </a:r>
          </a:p>
          <a:p>
            <a:endParaRPr lang="en-GB" sz="2400"/>
          </a:p>
          <a:p>
            <a:r>
              <a:rPr lang="en-GB" sz="2400"/>
              <a:t>Templates on Website</a:t>
            </a:r>
          </a:p>
          <a:p>
            <a:pPr marL="0" indent="0">
              <a:buNone/>
            </a:pPr>
            <a:endParaRPr lang="en-GB"/>
          </a:p>
          <a:p>
            <a:endParaRPr lang="en-GB"/>
          </a:p>
          <a:p>
            <a:endParaRPr lang="en-GB"/>
          </a:p>
          <a:p>
            <a:endParaRPr lang="en-GB"/>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Reports Standards</a:t>
            </a:r>
          </a:p>
          <a:p>
            <a:endParaRPr lang="en-GB"/>
          </a:p>
        </p:txBody>
      </p:sp>
    </p:spTree>
    <p:extLst>
      <p:ext uri="{BB962C8B-B14F-4D97-AF65-F5344CB8AC3E}">
        <p14:creationId xmlns:p14="http://schemas.microsoft.com/office/powerpoint/2010/main" val="1920579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a:lstStyle/>
          <a:p>
            <a:r>
              <a:rPr lang="en-GB" sz="2400"/>
              <a:t>Accuracy</a:t>
            </a:r>
          </a:p>
          <a:p>
            <a:endParaRPr lang="en-GB" sz="2400"/>
          </a:p>
          <a:p>
            <a:r>
              <a:rPr lang="en-GB" sz="2400"/>
              <a:t>Professionalism</a:t>
            </a:r>
          </a:p>
          <a:p>
            <a:endParaRPr lang="en-GB" sz="2400"/>
          </a:p>
          <a:p>
            <a:r>
              <a:rPr lang="en-GB" sz="2400"/>
              <a:t>Openness</a:t>
            </a:r>
          </a:p>
          <a:p>
            <a:endParaRPr lang="en-GB" sz="2400"/>
          </a:p>
          <a:p>
            <a:r>
              <a:rPr lang="en-GB" sz="2400"/>
              <a:t>Timely reports</a:t>
            </a:r>
          </a:p>
          <a:p>
            <a:pPr marL="0" indent="0">
              <a:buNone/>
            </a:pPr>
            <a:endParaRPr lang="en-GB"/>
          </a:p>
          <a:p>
            <a:pPr marL="0" indent="0">
              <a:buNone/>
            </a:pPr>
            <a:endParaRPr lang="en-GB"/>
          </a:p>
          <a:p>
            <a:endParaRPr lang="en-GB"/>
          </a:p>
          <a:p>
            <a:endParaRPr lang="en-GB"/>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Reports Standards</a:t>
            </a:r>
          </a:p>
          <a:p>
            <a:endParaRPr lang="en-GB"/>
          </a:p>
        </p:txBody>
      </p:sp>
      <p:sp>
        <p:nvSpPr>
          <p:cNvPr id="2" name="TextBox 1">
            <a:extLst>
              <a:ext uri="{FF2B5EF4-FFF2-40B4-BE49-F238E27FC236}">
                <a16:creationId xmlns:a16="http://schemas.microsoft.com/office/drawing/2014/main" id="{34AA3BB2-3AFA-1E79-902E-8AE5D5634A8D}"/>
              </a:ext>
            </a:extLst>
          </p:cNvPr>
          <p:cNvSpPr txBox="1"/>
          <p:nvPr/>
        </p:nvSpPr>
        <p:spPr>
          <a:xfrm>
            <a:off x="4078242" y="5265737"/>
            <a:ext cx="2664296" cy="457241"/>
          </a:xfrm>
          <a:prstGeom prst="rect">
            <a:avLst/>
          </a:prstGeom>
          <a:noFill/>
        </p:spPr>
        <p:txBody>
          <a:bodyPr wrap="square" rtlCol="0">
            <a:spAutoFit/>
          </a:bodyPr>
          <a:lstStyle/>
          <a:p>
            <a:pPr>
              <a:lnSpc>
                <a:spcPct val="107000"/>
              </a:lnSpc>
              <a:spcAft>
                <a:spcPts val="800"/>
              </a:spcAft>
            </a:pPr>
            <a:r>
              <a:rPr lang="en-GB" sz="2400">
                <a:effectLst/>
                <a:ea typeface="Calibri" panose="020F0502020204030204" pitchFamily="34" charset="0"/>
                <a:cs typeface="Times New Roman" panose="02020603050405020304" pitchFamily="18" charset="0"/>
              </a:rPr>
              <a:t>5 Days Please </a:t>
            </a:r>
            <a:r>
              <a:rPr lang="en-GB" sz="2400">
                <a:effectLst/>
                <a:ea typeface="Calibri" panose="020F0502020204030204" pitchFamily="34" charset="0"/>
                <a:cs typeface="Tahoma" panose="020B0604030504040204" pitchFamily="34" charset="0"/>
                <a:sym typeface="Segoe UI Emoji" panose="020B0502040204020203" pitchFamily="34" charset="0"/>
              </a:rPr>
              <a:t>😊</a:t>
            </a:r>
            <a:endParaRPr lang="en-GB" sz="24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345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vert="horz" lIns="0" tIns="0" rIns="0" bIns="0" rtlCol="0" anchor="t">
            <a:noAutofit/>
          </a:bodyPr>
          <a:lstStyle/>
          <a:p>
            <a:r>
              <a:rPr lang="en-GB" sz="2400"/>
              <a:t>Verification</a:t>
            </a:r>
            <a:endParaRPr lang="en-US"/>
          </a:p>
          <a:p>
            <a:endParaRPr lang="en-GB" sz="2400"/>
          </a:p>
          <a:p>
            <a:r>
              <a:rPr lang="en-GB" sz="2400"/>
              <a:t>Maintains standards</a:t>
            </a:r>
            <a:endParaRPr lang="en-GB" sz="2400">
              <a:ea typeface="Tahoma"/>
              <a:cs typeface="Tahoma"/>
            </a:endParaRPr>
          </a:p>
          <a:p>
            <a:endParaRPr lang="en-GB" sz="2400"/>
          </a:p>
          <a:p>
            <a:r>
              <a:rPr lang="en-GB" sz="2400"/>
              <a:t>Helps you</a:t>
            </a:r>
            <a:endParaRPr lang="en-GB" sz="2400">
              <a:ea typeface="Tahoma"/>
              <a:cs typeface="Tahoma"/>
            </a:endParaRPr>
          </a:p>
          <a:p>
            <a:endParaRPr lang="en-GB" sz="2400"/>
          </a:p>
          <a:p>
            <a:r>
              <a:rPr lang="en-GB" sz="2400"/>
              <a:t>Assistance is available</a:t>
            </a:r>
            <a:endParaRPr lang="en-GB" sz="2400">
              <a:ea typeface="Tahoma"/>
              <a:cs typeface="Tahoma"/>
            </a:endParaRPr>
          </a:p>
          <a:p>
            <a:endParaRPr lang="en-GB" sz="2400"/>
          </a:p>
          <a:p>
            <a:r>
              <a:rPr lang="en-GB" sz="2400"/>
              <a:t>USE THE TEMPLATES! </a:t>
            </a:r>
            <a:r>
              <a:rPr lang="en-GB" sz="2400">
                <a:sym typeface="Wingdings" panose="05000000000000000000" pitchFamily="2" charset="2"/>
              </a:rPr>
              <a:t></a:t>
            </a:r>
            <a:endParaRPr lang="en-GB" sz="2400"/>
          </a:p>
          <a:p>
            <a:endParaRPr lang="en-GB" sz="2400"/>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Verification</a:t>
            </a:r>
          </a:p>
        </p:txBody>
      </p:sp>
    </p:spTree>
    <p:extLst>
      <p:ext uri="{BB962C8B-B14F-4D97-AF65-F5344CB8AC3E}">
        <p14:creationId xmlns:p14="http://schemas.microsoft.com/office/powerpoint/2010/main" val="168912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vert="horz" lIns="0" tIns="0" rIns="0" bIns="0" rtlCol="0" anchor="t">
            <a:noAutofit/>
          </a:bodyPr>
          <a:lstStyle/>
          <a:p>
            <a:r>
              <a:rPr lang="en-GB" sz="2400"/>
              <a:t>Common Errors</a:t>
            </a:r>
            <a:endParaRPr lang="en-US"/>
          </a:p>
          <a:p>
            <a:endParaRPr lang="en-GB" sz="2400"/>
          </a:p>
          <a:p>
            <a:r>
              <a:rPr lang="en-GB" sz="2400"/>
              <a:t>Missing Details</a:t>
            </a:r>
          </a:p>
          <a:p>
            <a:pPr marL="0" indent="0">
              <a:buNone/>
            </a:pPr>
            <a:endParaRPr lang="en-GB" sz="2400"/>
          </a:p>
          <a:p>
            <a:r>
              <a:rPr lang="en-GB" sz="2400"/>
              <a:t>Wrong Fields Completed</a:t>
            </a:r>
            <a:endParaRPr lang="en-GB" sz="2400">
              <a:ea typeface="Tahoma"/>
              <a:cs typeface="Tahoma"/>
            </a:endParaRPr>
          </a:p>
          <a:p>
            <a:endParaRPr lang="en-GB" sz="2400"/>
          </a:p>
          <a:p>
            <a:r>
              <a:rPr lang="en-GB" sz="2400"/>
              <a:t>VRM not needed (GDPR)</a:t>
            </a:r>
            <a:endParaRPr lang="en-GB" sz="2400">
              <a:ea typeface="Tahoma"/>
              <a:cs typeface="Tahoma"/>
            </a:endParaRPr>
          </a:p>
          <a:p>
            <a:endParaRPr lang="en-GB" sz="2400"/>
          </a:p>
          <a:p>
            <a:pPr marL="0" indent="0">
              <a:buNone/>
            </a:pPr>
            <a:endParaRPr lang="en-GB" sz="2400"/>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Verification</a:t>
            </a:r>
          </a:p>
        </p:txBody>
      </p:sp>
    </p:spTree>
    <p:extLst>
      <p:ext uri="{BB962C8B-B14F-4D97-AF65-F5344CB8AC3E}">
        <p14:creationId xmlns:p14="http://schemas.microsoft.com/office/powerpoint/2010/main" val="2883940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vert="horz" lIns="0" tIns="0" rIns="0" bIns="0" rtlCol="0" anchor="t">
            <a:noAutofit/>
          </a:bodyPr>
          <a:lstStyle/>
          <a:p>
            <a:pPr marL="0" indent="0">
              <a:buNone/>
            </a:pPr>
            <a:r>
              <a:rPr lang="en-US" sz="2400"/>
              <a:t>Errors sometimes seen</a:t>
            </a:r>
            <a:endParaRPr lang="en-GB" sz="2400"/>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Verification</a:t>
            </a:r>
          </a:p>
        </p:txBody>
      </p:sp>
      <p:pic>
        <p:nvPicPr>
          <p:cNvPr id="10" name="Picture 9">
            <a:extLst>
              <a:ext uri="{FF2B5EF4-FFF2-40B4-BE49-F238E27FC236}">
                <a16:creationId xmlns:a16="http://schemas.microsoft.com/office/drawing/2014/main" id="{89CB6BC4-77C5-B46F-1702-39A4E838EE1A}"/>
              </a:ext>
            </a:extLst>
          </p:cNvPr>
          <p:cNvPicPr>
            <a:picLocks noChangeAspect="1"/>
          </p:cNvPicPr>
          <p:nvPr/>
        </p:nvPicPr>
        <p:blipFill>
          <a:blip r:embed="rId3"/>
          <a:stretch>
            <a:fillRect/>
          </a:stretch>
        </p:blipFill>
        <p:spPr>
          <a:xfrm>
            <a:off x="702138" y="2643943"/>
            <a:ext cx="10897506" cy="3618948"/>
          </a:xfrm>
          <a:prstGeom prst="rect">
            <a:avLst/>
          </a:prstGeom>
        </p:spPr>
      </p:pic>
    </p:spTree>
    <p:extLst>
      <p:ext uri="{BB962C8B-B14F-4D97-AF65-F5344CB8AC3E}">
        <p14:creationId xmlns:p14="http://schemas.microsoft.com/office/powerpoint/2010/main" val="248182460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B507BA-B0F0-BDC0-66C4-CDD8F57F8FF1}"/>
              </a:ext>
            </a:extLst>
          </p:cNvPr>
          <p:cNvSpPr>
            <a:spLocks noGrp="1"/>
          </p:cNvSpPr>
          <p:nvPr>
            <p:ph type="title"/>
          </p:nvPr>
        </p:nvSpPr>
        <p:spPr/>
        <p:txBody>
          <a:bodyPr/>
          <a:lstStyle/>
          <a:p>
            <a:r>
              <a:rPr lang="en-GB"/>
              <a:t>IMI National Observer Assessor Seminar 2024</a:t>
            </a:r>
          </a:p>
        </p:txBody>
      </p:sp>
      <p:sp>
        <p:nvSpPr>
          <p:cNvPr id="4" name="Subtitle 5">
            <a:extLst>
              <a:ext uri="{FF2B5EF4-FFF2-40B4-BE49-F238E27FC236}">
                <a16:creationId xmlns:a16="http://schemas.microsoft.com/office/drawing/2014/main" id="{06FE4393-6E46-0D85-090D-99407042F173}"/>
              </a:ext>
            </a:extLst>
          </p:cNvPr>
          <p:cNvSpPr>
            <a:spLocks noGrp="1"/>
          </p:cNvSpPr>
          <p:nvPr>
            <p:ph type="subTitle" idx="1"/>
          </p:nvPr>
        </p:nvSpPr>
        <p:spPr>
          <a:xfrm>
            <a:off x="644326" y="1022467"/>
            <a:ext cx="10955319" cy="470784"/>
          </a:xfrm>
        </p:spPr>
        <p:txBody>
          <a:bodyPr/>
          <a:lstStyle/>
          <a:p>
            <a:r>
              <a:rPr lang="en-GB"/>
              <a:t>Verification</a:t>
            </a:r>
          </a:p>
        </p:txBody>
      </p:sp>
      <p:pic>
        <p:nvPicPr>
          <p:cNvPr id="6" name="Picture 5" descr="A screenshot of a computer&#10;&#10;Description automatically generated">
            <a:extLst>
              <a:ext uri="{FF2B5EF4-FFF2-40B4-BE49-F238E27FC236}">
                <a16:creationId xmlns:a16="http://schemas.microsoft.com/office/drawing/2014/main" id="{A1E00879-F3A1-50C9-1C69-87EB61A7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78" y="852134"/>
            <a:ext cx="8421558" cy="5873763"/>
          </a:xfrm>
          <a:prstGeom prst="rect">
            <a:avLst/>
          </a:prstGeom>
        </p:spPr>
      </p:pic>
      <p:sp>
        <p:nvSpPr>
          <p:cNvPr id="7" name="Flowchart: Connector 6">
            <a:extLst>
              <a:ext uri="{FF2B5EF4-FFF2-40B4-BE49-F238E27FC236}">
                <a16:creationId xmlns:a16="http://schemas.microsoft.com/office/drawing/2014/main" id="{1107BD21-F9EA-BFA3-983B-3198C62C9BE4}"/>
              </a:ext>
            </a:extLst>
          </p:cNvPr>
          <p:cNvSpPr/>
          <p:nvPr/>
        </p:nvSpPr>
        <p:spPr>
          <a:xfrm>
            <a:off x="10176453" y="2130552"/>
            <a:ext cx="421443" cy="384048"/>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8" name="Oval 7">
            <a:extLst>
              <a:ext uri="{FF2B5EF4-FFF2-40B4-BE49-F238E27FC236}">
                <a16:creationId xmlns:a16="http://schemas.microsoft.com/office/drawing/2014/main" id="{9951D793-7D0C-E677-D007-775E5B0CC9CE}"/>
              </a:ext>
            </a:extLst>
          </p:cNvPr>
          <p:cNvSpPr/>
          <p:nvPr/>
        </p:nvSpPr>
        <p:spPr>
          <a:xfrm>
            <a:off x="5577840" y="2029968"/>
            <a:ext cx="3826276" cy="6400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0" name="Oval 9">
            <a:extLst>
              <a:ext uri="{FF2B5EF4-FFF2-40B4-BE49-F238E27FC236}">
                <a16:creationId xmlns:a16="http://schemas.microsoft.com/office/drawing/2014/main" id="{6A8BF964-05A7-8BE9-A0D2-332341B2EE79}"/>
              </a:ext>
            </a:extLst>
          </p:cNvPr>
          <p:cNvSpPr/>
          <p:nvPr/>
        </p:nvSpPr>
        <p:spPr>
          <a:xfrm>
            <a:off x="5647944" y="2906888"/>
            <a:ext cx="667512" cy="2724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11" name="TextBox 10">
            <a:extLst>
              <a:ext uri="{FF2B5EF4-FFF2-40B4-BE49-F238E27FC236}">
                <a16:creationId xmlns:a16="http://schemas.microsoft.com/office/drawing/2014/main" id="{64863C99-3F15-34FC-3594-F35E3DEBB636}"/>
              </a:ext>
            </a:extLst>
          </p:cNvPr>
          <p:cNvSpPr txBox="1"/>
          <p:nvPr/>
        </p:nvSpPr>
        <p:spPr>
          <a:xfrm>
            <a:off x="5848076" y="2153299"/>
            <a:ext cx="3826276" cy="338554"/>
          </a:xfrm>
          <a:prstGeom prst="rect">
            <a:avLst/>
          </a:prstGeom>
          <a:noFill/>
        </p:spPr>
        <p:txBody>
          <a:bodyPr wrap="square" rtlCol="0">
            <a:spAutoFit/>
          </a:bodyPr>
          <a:lstStyle/>
          <a:p>
            <a:r>
              <a:rPr lang="en-GB" sz="1600">
                <a:solidFill>
                  <a:srgbClr val="00B050"/>
                </a:solidFill>
              </a:rPr>
              <a:t>Select Competent/Not Competent</a:t>
            </a:r>
          </a:p>
        </p:txBody>
      </p:sp>
      <p:sp>
        <p:nvSpPr>
          <p:cNvPr id="12" name="TextBox 11">
            <a:extLst>
              <a:ext uri="{FF2B5EF4-FFF2-40B4-BE49-F238E27FC236}">
                <a16:creationId xmlns:a16="http://schemas.microsoft.com/office/drawing/2014/main" id="{F8C484D0-EB87-E373-EA2D-B39E5226B50B}"/>
              </a:ext>
            </a:extLst>
          </p:cNvPr>
          <p:cNvSpPr txBox="1"/>
          <p:nvPr/>
        </p:nvSpPr>
        <p:spPr>
          <a:xfrm>
            <a:off x="3439546" y="3930790"/>
            <a:ext cx="1970843" cy="338554"/>
          </a:xfrm>
          <a:prstGeom prst="rect">
            <a:avLst/>
          </a:prstGeom>
          <a:noFill/>
        </p:spPr>
        <p:txBody>
          <a:bodyPr wrap="square" rtlCol="0">
            <a:spAutoFit/>
          </a:bodyPr>
          <a:lstStyle/>
          <a:p>
            <a:r>
              <a:rPr lang="en-GB" sz="1600">
                <a:solidFill>
                  <a:srgbClr val="FF0000"/>
                </a:solidFill>
              </a:rPr>
              <a:t>Ignore these boxes</a:t>
            </a:r>
          </a:p>
        </p:txBody>
      </p:sp>
    </p:spTree>
    <p:extLst>
      <p:ext uri="{BB962C8B-B14F-4D97-AF65-F5344CB8AC3E}">
        <p14:creationId xmlns:p14="http://schemas.microsoft.com/office/powerpoint/2010/main" val="2113852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pt-BR"/>
              <a:t>IMI National Observer Assessor Seminar 2024</a:t>
            </a:r>
            <a:endParaRPr lang="en-GB"/>
          </a:p>
        </p:txBody>
      </p:sp>
      <p:sp>
        <p:nvSpPr>
          <p:cNvPr id="13" name="Text Placeholder 12">
            <a:extLst>
              <a:ext uri="{FF2B5EF4-FFF2-40B4-BE49-F238E27FC236}">
                <a16:creationId xmlns:a16="http://schemas.microsoft.com/office/drawing/2014/main" id="{5E3CE7AD-00C7-65D1-4916-B615E7C0682D}"/>
              </a:ext>
            </a:extLst>
          </p:cNvPr>
          <p:cNvSpPr>
            <a:spLocks noGrp="1"/>
          </p:cNvSpPr>
          <p:nvPr>
            <p:ph type="body" sz="quarter" idx="13"/>
          </p:nvPr>
        </p:nvSpPr>
        <p:spPr/>
        <p:txBody>
          <a:bodyPr vert="horz" lIns="0" tIns="0" rIns="0" bIns="0" rtlCol="0" anchor="t">
            <a:noAutofit/>
          </a:bodyPr>
          <a:lstStyle/>
          <a:p>
            <a:r>
              <a:rPr lang="en-GB" sz="2400"/>
              <a:t>Deferred Success</a:t>
            </a:r>
            <a:endParaRPr lang="en-US"/>
          </a:p>
          <a:p>
            <a:endParaRPr lang="en-GB" sz="2400"/>
          </a:p>
          <a:p>
            <a:r>
              <a:rPr lang="en-GB" sz="2400"/>
              <a:t>Managed development</a:t>
            </a:r>
            <a:endParaRPr lang="en-GB" sz="2400">
              <a:ea typeface="Tahoma"/>
              <a:cs typeface="Tahoma"/>
            </a:endParaRPr>
          </a:p>
          <a:p>
            <a:endParaRPr lang="en-GB" sz="2400"/>
          </a:p>
          <a:p>
            <a:r>
              <a:rPr lang="en-GB" sz="2400"/>
              <a:t>Inform ASDM</a:t>
            </a:r>
            <a:endParaRPr lang="en-GB" sz="2400">
              <a:ea typeface="Tahoma"/>
              <a:cs typeface="Tahoma"/>
            </a:endParaRPr>
          </a:p>
          <a:p>
            <a:endParaRPr lang="en-GB" sz="2400"/>
          </a:p>
          <a:p>
            <a:r>
              <a:rPr lang="en-GB" sz="2400"/>
              <a:t>Reassessment</a:t>
            </a:r>
            <a:endParaRPr lang="en-GB" sz="2400">
              <a:ea typeface="Tahoma"/>
              <a:cs typeface="Tahoma"/>
            </a:endParaRPr>
          </a:p>
          <a:p>
            <a:endParaRPr lang="en-GB"/>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Results</a:t>
            </a:r>
          </a:p>
        </p:txBody>
      </p:sp>
    </p:spTree>
    <p:extLst>
      <p:ext uri="{BB962C8B-B14F-4D97-AF65-F5344CB8AC3E}">
        <p14:creationId xmlns:p14="http://schemas.microsoft.com/office/powerpoint/2010/main" val="3445808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fade">
                                      <p:cBhvr>
                                        <p:cTn id="2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B9F09-E4BB-6B1B-2459-797BC88EFE2B}"/>
              </a:ext>
            </a:extLst>
          </p:cNvPr>
          <p:cNvSpPr>
            <a:spLocks noGrp="1"/>
          </p:cNvSpPr>
          <p:nvPr>
            <p:ph type="title"/>
          </p:nvPr>
        </p:nvSpPr>
        <p:spPr/>
        <p:txBody>
          <a:bodyPr/>
          <a:lstStyle/>
          <a:p>
            <a:r>
              <a:rPr lang="pt-BR"/>
              <a:t>IMI National Observer Assessor Seminar 2024</a:t>
            </a:r>
            <a:endParaRPr lang="en-GB"/>
          </a:p>
        </p:txBody>
      </p:sp>
      <p:sp>
        <p:nvSpPr>
          <p:cNvPr id="7" name="Text Placeholder 6">
            <a:extLst>
              <a:ext uri="{FF2B5EF4-FFF2-40B4-BE49-F238E27FC236}">
                <a16:creationId xmlns:a16="http://schemas.microsoft.com/office/drawing/2014/main" id="{BA1E1AA0-69F8-049B-6189-50C4366CC1E5}"/>
              </a:ext>
            </a:extLst>
          </p:cNvPr>
          <p:cNvSpPr>
            <a:spLocks noGrp="1"/>
          </p:cNvSpPr>
          <p:nvPr>
            <p:ph type="body" sz="quarter" idx="13"/>
          </p:nvPr>
        </p:nvSpPr>
        <p:spPr/>
        <p:txBody>
          <a:bodyPr vert="horz" lIns="0" tIns="0" rIns="0" bIns="0" rtlCol="0" anchor="t">
            <a:noAutofit/>
          </a:bodyPr>
          <a:lstStyle/>
          <a:p>
            <a:r>
              <a:rPr lang="en-GB" sz="2400"/>
              <a:t>Is a Drive/Ride Required?</a:t>
            </a:r>
          </a:p>
          <a:p>
            <a:pPr marL="0" indent="0">
              <a:buNone/>
            </a:pPr>
            <a:endParaRPr lang="en-GB" sz="2400"/>
          </a:p>
          <a:p>
            <a:r>
              <a:rPr lang="en-GB" sz="2400"/>
              <a:t>Examples of these situations include:</a:t>
            </a:r>
          </a:p>
          <a:p>
            <a:pPr marL="0" indent="0">
              <a:buNone/>
            </a:pPr>
            <a:endParaRPr lang="en-GB" sz="2400"/>
          </a:p>
          <a:p>
            <a:r>
              <a:rPr lang="en-GB" sz="2400"/>
              <a:t>Already competent</a:t>
            </a:r>
          </a:p>
          <a:p>
            <a:pPr marL="0" indent="0">
              <a:buNone/>
            </a:pPr>
            <a:endParaRPr lang="en-GB" sz="2400"/>
          </a:p>
          <a:p>
            <a:r>
              <a:rPr lang="en-GB" sz="2400"/>
              <a:t>Recent Masters</a:t>
            </a:r>
          </a:p>
          <a:p>
            <a:endParaRPr lang="en-GB" sz="2400">
              <a:ea typeface="Tahoma"/>
              <a:cs typeface="Tahoma"/>
            </a:endParaRPr>
          </a:p>
          <a:p>
            <a:r>
              <a:rPr lang="en-GB" sz="2400">
                <a:ea typeface="Tahoma"/>
                <a:cs typeface="Tahoma"/>
              </a:rPr>
              <a:t>Vice-Versa?</a:t>
            </a:r>
          </a:p>
          <a:p>
            <a:pPr marL="0" indent="0">
              <a:buNone/>
            </a:pPr>
            <a:endParaRPr lang="en-GB" sz="2400">
              <a:ea typeface="Tahoma"/>
              <a:cs typeface="Tahoma"/>
            </a:endParaRPr>
          </a:p>
          <a:p>
            <a:endParaRPr lang="en-GB" sz="2400"/>
          </a:p>
          <a:p>
            <a:pPr marL="0" indent="0">
              <a:buNone/>
            </a:pPr>
            <a:endParaRPr lang="en-GB" sz="2400"/>
          </a:p>
        </p:txBody>
      </p:sp>
      <p:sp>
        <p:nvSpPr>
          <p:cNvPr id="6" name="Subtitle 5">
            <a:extLst>
              <a:ext uri="{FF2B5EF4-FFF2-40B4-BE49-F238E27FC236}">
                <a16:creationId xmlns:a16="http://schemas.microsoft.com/office/drawing/2014/main" id="{F7906778-0266-2920-2FC3-9C470ACC8843}"/>
              </a:ext>
            </a:extLst>
          </p:cNvPr>
          <p:cNvSpPr>
            <a:spLocks noGrp="1"/>
          </p:cNvSpPr>
          <p:nvPr>
            <p:ph type="subTitle" idx="1"/>
          </p:nvPr>
        </p:nvSpPr>
        <p:spPr/>
        <p:txBody>
          <a:bodyPr/>
          <a:lstStyle/>
          <a:p>
            <a:r>
              <a:rPr lang="en-GB"/>
              <a:t>Verification</a:t>
            </a:r>
          </a:p>
        </p:txBody>
      </p:sp>
    </p:spTree>
    <p:extLst>
      <p:ext uri="{BB962C8B-B14F-4D97-AF65-F5344CB8AC3E}">
        <p14:creationId xmlns:p14="http://schemas.microsoft.com/office/powerpoint/2010/main" val="1686033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500"/>
                                        <p:tgtEl>
                                          <p:spTgt spid="7">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fade">
                                      <p:cBhvr>
                                        <p:cTn id="2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pt-BR"/>
              <a:t>IMI National Observer Assessor Seminar 2024</a:t>
            </a:r>
            <a:endParaRPr lang="en-GB"/>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GDPR</a:t>
            </a:r>
          </a:p>
        </p:txBody>
      </p:sp>
      <p:pic>
        <p:nvPicPr>
          <p:cNvPr id="5" name="Picture 4" descr="A black and white padlock with text">
            <a:extLst>
              <a:ext uri="{FF2B5EF4-FFF2-40B4-BE49-F238E27FC236}">
                <a16:creationId xmlns:a16="http://schemas.microsoft.com/office/drawing/2014/main" id="{B726D405-E524-93E2-BA31-1F4BB3194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3369" y="1340768"/>
            <a:ext cx="5517232" cy="5517232"/>
          </a:xfrm>
          <a:prstGeom prst="rect">
            <a:avLst/>
          </a:prstGeom>
        </p:spPr>
      </p:pic>
      <p:sp>
        <p:nvSpPr>
          <p:cNvPr id="7" name="TextBox 6">
            <a:extLst>
              <a:ext uri="{FF2B5EF4-FFF2-40B4-BE49-F238E27FC236}">
                <a16:creationId xmlns:a16="http://schemas.microsoft.com/office/drawing/2014/main" id="{72D8153C-1132-074B-2CDB-882E337CDEBC}"/>
              </a:ext>
            </a:extLst>
          </p:cNvPr>
          <p:cNvSpPr txBox="1"/>
          <p:nvPr/>
        </p:nvSpPr>
        <p:spPr>
          <a:xfrm>
            <a:off x="9624392" y="6165304"/>
            <a:ext cx="1800200" cy="215444"/>
          </a:xfrm>
          <a:prstGeom prst="rect">
            <a:avLst/>
          </a:prstGeom>
          <a:noFill/>
        </p:spPr>
        <p:txBody>
          <a:bodyPr wrap="square" rtlCol="0">
            <a:spAutoFit/>
          </a:bodyPr>
          <a:lstStyle/>
          <a:p>
            <a:r>
              <a:rPr lang="en-GB" sz="800">
                <a:solidFill>
                  <a:schemeClr val="bg1">
                    <a:lumMod val="75000"/>
                  </a:schemeClr>
                </a:solidFill>
              </a:rPr>
              <a:t>©vecteezy.com</a:t>
            </a:r>
          </a:p>
        </p:txBody>
      </p:sp>
    </p:spTree>
    <p:extLst>
      <p:ext uri="{BB962C8B-B14F-4D97-AF65-F5344CB8AC3E}">
        <p14:creationId xmlns:p14="http://schemas.microsoft.com/office/powerpoint/2010/main" val="110632519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pt-BR"/>
              <a:t>IMI National Observer Assessor Seminar 2024</a:t>
            </a:r>
            <a:endParaRPr lang="en-GB"/>
          </a:p>
        </p:txBody>
      </p:sp>
      <p:sp>
        <p:nvSpPr>
          <p:cNvPr id="13" name="Text Placeholder 12">
            <a:extLst>
              <a:ext uri="{FF2B5EF4-FFF2-40B4-BE49-F238E27FC236}">
                <a16:creationId xmlns:a16="http://schemas.microsoft.com/office/drawing/2014/main" id="{5E3CE7AD-00C7-65D1-4916-B615E7C0682D}"/>
              </a:ext>
            </a:extLst>
          </p:cNvPr>
          <p:cNvSpPr>
            <a:spLocks noGrp="1"/>
          </p:cNvSpPr>
          <p:nvPr>
            <p:ph type="body" sz="quarter" idx="13"/>
          </p:nvPr>
        </p:nvSpPr>
        <p:spPr/>
        <p:txBody>
          <a:bodyPr/>
          <a:lstStyle/>
          <a:p>
            <a:endParaRPr lang="en-GB" sz="2400"/>
          </a:p>
          <a:p>
            <a:r>
              <a:rPr lang="en-GB" sz="2400"/>
              <a:t>Steve Ellis, Area Service Delivery Manager Region 5</a:t>
            </a:r>
          </a:p>
          <a:p>
            <a:pPr>
              <a:lnSpc>
                <a:spcPct val="200000"/>
              </a:lnSpc>
            </a:pPr>
            <a:r>
              <a:rPr lang="en-GB" sz="2400"/>
              <a:t>Scott Tulip, Area Service Delivery Manager Region 7</a:t>
            </a:r>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Introduction</a:t>
            </a:r>
          </a:p>
        </p:txBody>
      </p:sp>
    </p:spTree>
    <p:extLst>
      <p:ext uri="{BB962C8B-B14F-4D97-AF65-F5344CB8AC3E}">
        <p14:creationId xmlns:p14="http://schemas.microsoft.com/office/powerpoint/2010/main" val="1884293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pt-BR"/>
              <a:t>IMI National Observer Assessor Seminar 2024</a:t>
            </a:r>
            <a:endParaRPr lang="en-GB"/>
          </a:p>
        </p:txBody>
      </p:sp>
      <p:sp>
        <p:nvSpPr>
          <p:cNvPr id="13" name="Text Placeholder 12">
            <a:extLst>
              <a:ext uri="{FF2B5EF4-FFF2-40B4-BE49-F238E27FC236}">
                <a16:creationId xmlns:a16="http://schemas.microsoft.com/office/drawing/2014/main" id="{5E3CE7AD-00C7-65D1-4916-B615E7C0682D}"/>
              </a:ext>
            </a:extLst>
          </p:cNvPr>
          <p:cNvSpPr>
            <a:spLocks noGrp="1"/>
          </p:cNvSpPr>
          <p:nvPr>
            <p:ph type="body" sz="quarter" idx="13"/>
          </p:nvPr>
        </p:nvSpPr>
        <p:spPr/>
        <p:txBody>
          <a:bodyPr vert="horz" lIns="0" tIns="0" rIns="0" bIns="0" rtlCol="0" anchor="t">
            <a:noAutofit/>
          </a:bodyPr>
          <a:lstStyle/>
          <a:p>
            <a:r>
              <a:rPr lang="en-GB" sz="2400"/>
              <a:t>Stay in touch</a:t>
            </a:r>
            <a:endParaRPr lang="en-US"/>
          </a:p>
          <a:p>
            <a:endParaRPr lang="en-GB" sz="2400"/>
          </a:p>
          <a:p>
            <a:r>
              <a:rPr lang="en-GB" sz="2400">
                <a:hlinkClick r:id="rId3"/>
              </a:rPr>
              <a:t>IMIQualifications@iam.org.uk</a:t>
            </a:r>
            <a:endParaRPr lang="en-GB" sz="2400"/>
          </a:p>
          <a:p>
            <a:endParaRPr lang="en-GB" sz="2400"/>
          </a:p>
          <a:p>
            <a:r>
              <a:rPr lang="en-GB" sz="2400"/>
              <a:t>Inform ASDM</a:t>
            </a:r>
            <a:endParaRPr lang="en-GB" sz="2400">
              <a:ea typeface="Tahoma"/>
              <a:cs typeface="Tahoma"/>
            </a:endParaRPr>
          </a:p>
          <a:p>
            <a:pPr marL="0" indent="0">
              <a:buNone/>
            </a:pPr>
            <a:endParaRPr lang="en-GB"/>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Additional Information</a:t>
            </a:r>
          </a:p>
        </p:txBody>
      </p:sp>
    </p:spTree>
    <p:extLst>
      <p:ext uri="{BB962C8B-B14F-4D97-AF65-F5344CB8AC3E}">
        <p14:creationId xmlns:p14="http://schemas.microsoft.com/office/powerpoint/2010/main" val="3579378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3F00C9-7A17-DD7E-573A-D029861F5615}"/>
              </a:ext>
            </a:extLst>
          </p:cNvPr>
          <p:cNvSpPr>
            <a:spLocks noGrp="1"/>
          </p:cNvSpPr>
          <p:nvPr>
            <p:ph type="title"/>
          </p:nvPr>
        </p:nvSpPr>
        <p:spPr/>
        <p:txBody>
          <a:bodyPr/>
          <a:lstStyle/>
          <a:p>
            <a:r>
              <a:rPr lang="en-GB"/>
              <a:t>Thank you for attending.</a:t>
            </a:r>
            <a:br>
              <a:rPr lang="en-GB"/>
            </a:br>
            <a:br>
              <a:rPr lang="en-GB"/>
            </a:br>
            <a:r>
              <a:rPr lang="en-GB"/>
              <a:t>Any Questions?</a:t>
            </a:r>
          </a:p>
        </p:txBody>
      </p:sp>
    </p:spTree>
    <p:extLst>
      <p:ext uri="{BB962C8B-B14F-4D97-AF65-F5344CB8AC3E}">
        <p14:creationId xmlns:p14="http://schemas.microsoft.com/office/powerpoint/2010/main" val="3079109050"/>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AD195D-1450-7CDF-066D-BB3D376AA407}"/>
              </a:ext>
            </a:extLst>
          </p:cNvPr>
          <p:cNvSpPr>
            <a:spLocks noGrp="1"/>
          </p:cNvSpPr>
          <p:nvPr>
            <p:ph type="title"/>
          </p:nvPr>
        </p:nvSpPr>
        <p:spPr/>
        <p:txBody>
          <a:bodyPr/>
          <a:lstStyle/>
          <a:p>
            <a:r>
              <a:rPr lang="pt-BR"/>
              <a:t>IMI National Observer Assessor Seminar 2024</a:t>
            </a:r>
            <a:endParaRPr lang="en-GB"/>
          </a:p>
        </p:txBody>
      </p:sp>
      <p:sp>
        <p:nvSpPr>
          <p:cNvPr id="13" name="Text Placeholder 12">
            <a:extLst>
              <a:ext uri="{FF2B5EF4-FFF2-40B4-BE49-F238E27FC236}">
                <a16:creationId xmlns:a16="http://schemas.microsoft.com/office/drawing/2014/main" id="{5E3CE7AD-00C7-65D1-4916-B615E7C0682D}"/>
              </a:ext>
            </a:extLst>
          </p:cNvPr>
          <p:cNvSpPr>
            <a:spLocks noGrp="1"/>
          </p:cNvSpPr>
          <p:nvPr>
            <p:ph type="body" sz="quarter" idx="13"/>
          </p:nvPr>
        </p:nvSpPr>
        <p:spPr>
          <a:xfrm>
            <a:off x="640640" y="1463839"/>
            <a:ext cx="10959005" cy="4670628"/>
          </a:xfrm>
        </p:spPr>
        <p:txBody>
          <a:bodyPr/>
          <a:lstStyle/>
          <a:p>
            <a:endParaRPr lang="en-GB" sz="2400"/>
          </a:p>
          <a:p>
            <a:r>
              <a:rPr lang="en-GB" sz="2400"/>
              <a:t>Resources</a:t>
            </a:r>
          </a:p>
          <a:p>
            <a:endParaRPr lang="en-GB" sz="2400"/>
          </a:p>
          <a:p>
            <a:r>
              <a:rPr lang="en-GB" sz="2400"/>
              <a:t>Candidate Awareness</a:t>
            </a:r>
          </a:p>
        </p:txBody>
      </p:sp>
      <p:sp>
        <p:nvSpPr>
          <p:cNvPr id="12" name="Subtitle 11">
            <a:extLst>
              <a:ext uri="{FF2B5EF4-FFF2-40B4-BE49-F238E27FC236}">
                <a16:creationId xmlns:a16="http://schemas.microsoft.com/office/drawing/2014/main" id="{3319238B-E748-5EDB-A6D6-B624DA83BCA7}"/>
              </a:ext>
            </a:extLst>
          </p:cNvPr>
          <p:cNvSpPr>
            <a:spLocks noGrp="1"/>
          </p:cNvSpPr>
          <p:nvPr>
            <p:ph type="subTitle" idx="1"/>
          </p:nvPr>
        </p:nvSpPr>
        <p:spPr/>
        <p:txBody>
          <a:bodyPr/>
          <a:lstStyle/>
          <a:p>
            <a:r>
              <a:rPr lang="en-GB"/>
              <a:t>Website Dashboard</a:t>
            </a:r>
          </a:p>
        </p:txBody>
      </p:sp>
    </p:spTree>
    <p:extLst>
      <p:ext uri="{BB962C8B-B14F-4D97-AF65-F5344CB8AC3E}">
        <p14:creationId xmlns:p14="http://schemas.microsoft.com/office/powerpoint/2010/main" val="1800318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896CFF-11F3-617B-93AC-A81DA14D9EEA}"/>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45848606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1247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896CFF-11F3-617B-93AC-A81DA14D9EEA}"/>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15501347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51263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565878"/>
      </p:ext>
    </p:extLst>
  </p:cSld>
  <p:clrMapOvr>
    <a:masterClrMapping/>
  </p:clrMapOvr>
  <p:transition spd="med">
    <p:fade/>
  </p:transition>
</p:sld>
</file>

<file path=ppt/theme/theme1.xml><?xml version="1.0" encoding="utf-8"?>
<a:theme xmlns:a="http://schemas.openxmlformats.org/drawingml/2006/main" name="1_Office Theme">
  <a:themeElements>
    <a:clrScheme name="IAM Roadsmart">
      <a:dk1>
        <a:sysClr val="windowText" lastClr="000000"/>
      </a:dk1>
      <a:lt1>
        <a:sysClr val="window" lastClr="FFFFFF"/>
      </a:lt1>
      <a:dk2>
        <a:srgbClr val="00B2E2"/>
      </a:dk2>
      <a:lt2>
        <a:srgbClr val="FFFFFF"/>
      </a:lt2>
      <a:accent1>
        <a:srgbClr val="00B2E2"/>
      </a:accent1>
      <a:accent2>
        <a:srgbClr val="2C3D4A"/>
      </a:accent2>
      <a:accent3>
        <a:srgbClr val="74D0F6"/>
      </a:accent3>
      <a:accent4>
        <a:srgbClr val="007CB0"/>
      </a:accent4>
      <a:accent5>
        <a:srgbClr val="00B2E2"/>
      </a:accent5>
      <a:accent6>
        <a:srgbClr val="2C3D4A"/>
      </a:accent6>
      <a:hlink>
        <a:srgbClr val="000000"/>
      </a:hlink>
      <a:folHlink>
        <a:srgbClr val="000000"/>
      </a:folHlink>
    </a:clrScheme>
    <a:fontScheme name="Content Slide Head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t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8" id="{8D866C17-496C-4AF9-8565-B9C1E0E676D8}" vid="{B64041AD-8295-4E82-B371-C2156290FC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C960C63EC72844AA430026D17F2AD6" ma:contentTypeVersion="17" ma:contentTypeDescription="Create a new document." ma:contentTypeScope="" ma:versionID="1bc2cf07ca9e91f12cf14ac7908633be">
  <xsd:schema xmlns:xsd="http://www.w3.org/2001/XMLSchema" xmlns:xs="http://www.w3.org/2001/XMLSchema" xmlns:p="http://schemas.microsoft.com/office/2006/metadata/properties" xmlns:ns2="b57b5232-cab4-46b6-8495-b1073ce81fdf" xmlns:ns3="a6cb3b68-1c7a-4efc-95b2-6c9807671d27" targetNamespace="http://schemas.microsoft.com/office/2006/metadata/properties" ma:root="true" ma:fieldsID="477ca612a97d2e8c10d1ae82835e6d27" ns2:_="" ns3:_="">
    <xsd:import namespace="b57b5232-cab4-46b6-8495-b1073ce81fdf"/>
    <xsd:import namespace="a6cb3b68-1c7a-4efc-95b2-6c9807671d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b5232-cab4-46b6-8495-b1073ce81f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b02489-e149-4059-ad36-373e96ab048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cb3b68-1c7a-4efc-95b2-6c9807671d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c7b6590-a65e-4ecd-a79d-71d5bc5fa343}" ma:internalName="TaxCatchAll" ma:showField="CatchAllData" ma:web="a6cb3b68-1c7a-4efc-95b2-6c9807671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7b5232-cab4-46b6-8495-b1073ce81fdf">
      <Terms xmlns="http://schemas.microsoft.com/office/infopath/2007/PartnerControls"/>
    </lcf76f155ced4ddcb4097134ff3c332f>
    <TaxCatchAll xmlns="a6cb3b68-1c7a-4efc-95b2-6c9807671d27" xsi:nil="true"/>
  </documentManagement>
</p:properties>
</file>

<file path=customXml/itemProps1.xml><?xml version="1.0" encoding="utf-8"?>
<ds:datastoreItem xmlns:ds="http://schemas.openxmlformats.org/officeDocument/2006/customXml" ds:itemID="{87BAEE8F-375C-45DC-8C5E-A30A3A63F2B5}">
  <ds:schemaRefs>
    <ds:schemaRef ds:uri="a6cb3b68-1c7a-4efc-95b2-6c9807671d27"/>
    <ds:schemaRef ds:uri="b57b5232-cab4-46b6-8495-b1073ce81f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B6A0F7-8B2D-462D-B546-238670F66B0D}">
  <ds:schemaRefs>
    <ds:schemaRef ds:uri="http://schemas.microsoft.com/sharepoint/v3/contenttype/forms"/>
  </ds:schemaRefs>
</ds:datastoreItem>
</file>

<file path=customXml/itemProps3.xml><?xml version="1.0" encoding="utf-8"?>
<ds:datastoreItem xmlns:ds="http://schemas.openxmlformats.org/officeDocument/2006/customXml" ds:itemID="{BFD575C0-FBA4-4F70-A29C-C0E8716E4266}">
  <ds:schemaRefs>
    <ds:schemaRef ds:uri="135f0caa-5276-49d0-b0ce-d580047854f5"/>
    <ds:schemaRef ds:uri="a6cb3b68-1c7a-4efc-95b2-6c9807671d27"/>
    <ds:schemaRef ds:uri="b57b5232-cab4-46b6-8495-b1073ce81fdf"/>
    <ds:schemaRef ds:uri="fac6d453-6f0f-433b-85ea-64041c479d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IAM RoadSmart Widescreen 16x9 Presentation Template_2021</Template>
  <TotalTime>0</TotalTime>
  <Words>3460</Words>
  <Application>Microsoft Office PowerPoint</Application>
  <PresentationFormat>Widescreen</PresentationFormat>
  <Paragraphs>491</Paragraphs>
  <Slides>31</Slides>
  <Notes>31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Courier New</vt:lpstr>
      <vt:lpstr>Tahoma</vt:lpstr>
      <vt:lpstr>1_Office Theme</vt:lpstr>
      <vt:lpstr>IMI National Observer Assessor Seminar 2024</vt:lpstr>
      <vt:lpstr>IMI National Observer Assessor Seminar 2024</vt:lpstr>
      <vt:lpstr>IMI National Observer Assessor Seminar 2024</vt:lpstr>
      <vt:lpstr>IMI National Observer Assessor Seminar 2024</vt:lpstr>
      <vt:lpstr>PowerPoint Presentation</vt:lpstr>
      <vt:lpstr>PowerPoint Presentation</vt:lpstr>
      <vt:lpstr>PowerPoint Presentation</vt:lpstr>
      <vt:lpstr>PowerPoint Presentation</vt:lpstr>
      <vt:lpstr>PowerPoint Presentation</vt:lpstr>
      <vt:lpstr>PowerPoint Presentation</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IMI National Observer Assessor Seminar 2024</vt:lpstr>
      <vt:lpstr>Thank you for attending.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Tulip</dc:creator>
  <cp:lastModifiedBy>Haley Johnson</cp:lastModifiedBy>
  <cp:revision>2</cp:revision>
  <cp:lastPrinted>2018-04-16T06:34:15Z</cp:lastPrinted>
  <dcterms:created xsi:type="dcterms:W3CDTF">2024-01-08T12:46:58Z</dcterms:created>
  <dcterms:modified xsi:type="dcterms:W3CDTF">2024-02-12T10:48:22Z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0x01010027C960C63EC72844AA430026D17F2AD6</vt:lpwstr>
  </property>
  <property fmtid="{D5CDD505-2E9C-101B-9397-08002B2CF9AE}" pid="3" name="MediaServiceImageTags">
    <vt:lpwstr/>
  </property>
</Properties>
</file>