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60" r:id="rId5"/>
    <p:sldId id="375" r:id="rId6"/>
    <p:sldId id="320" r:id="rId7"/>
    <p:sldId id="333" r:id="rId8"/>
    <p:sldId id="324" r:id="rId9"/>
    <p:sldId id="398" r:id="rId10"/>
    <p:sldId id="396" r:id="rId11"/>
    <p:sldId id="355" r:id="rId12"/>
    <p:sldId id="380" r:id="rId13"/>
    <p:sldId id="399" r:id="rId14"/>
    <p:sldId id="400" r:id="rId15"/>
    <p:sldId id="379" r:id="rId16"/>
    <p:sldId id="322" r:id="rId17"/>
    <p:sldId id="393" r:id="rId18"/>
    <p:sldId id="371" r:id="rId19"/>
    <p:sldId id="385" r:id="rId20"/>
    <p:sldId id="384" r:id="rId21"/>
    <p:sldId id="366" r:id="rId22"/>
    <p:sldId id="31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313">
          <p15:clr>
            <a:srgbClr val="A4A3A4"/>
          </p15:clr>
        </p15:guide>
        <p15:guide id="3" orient="horz" pos="3853">
          <p15:clr>
            <a:srgbClr val="A4A3A4"/>
          </p15:clr>
        </p15:guide>
        <p15:guide id="4" orient="horz" pos="1464">
          <p15:clr>
            <a:srgbClr val="A4A3A4"/>
          </p15:clr>
        </p15:guide>
        <p15:guide id="5" pos="2880">
          <p15:clr>
            <a:srgbClr val="A4A3A4"/>
          </p15:clr>
        </p15:guide>
        <p15:guide id="6" pos="295">
          <p15:clr>
            <a:srgbClr val="A4A3A4"/>
          </p15:clr>
        </p15:guide>
        <p15:guide id="7" pos="5465">
          <p15:clr>
            <a:srgbClr val="A4A3A4"/>
          </p15:clr>
        </p15:guide>
        <p15:guide id="8" pos="4173">
          <p15:clr>
            <a:srgbClr val="A4A3A4"/>
          </p15:clr>
        </p15:guide>
        <p15:guide id="9" pos="4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D4A"/>
    <a:srgbClr val="00B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68EA0-91FF-8C06-2FFE-898FE9E97C93}" v="2" dt="2024-02-08T20:24:39.007"/>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Objects="1" showGuides="1">
      <p:cViewPr varScale="1">
        <p:scale>
          <a:sx n="113" d="100"/>
          <a:sy n="113" d="100"/>
        </p:scale>
        <p:origin x="1530" y="102"/>
      </p:cViewPr>
      <p:guideLst>
        <p:guide orient="horz" pos="2160"/>
        <p:guide orient="horz" pos="1313"/>
        <p:guide orient="horz" pos="3853"/>
        <p:guide orient="horz" pos="1464"/>
        <p:guide pos="2880"/>
        <p:guide pos="295"/>
        <p:guide pos="5465"/>
        <p:guide pos="4173"/>
        <p:guide pos="4830"/>
      </p:guideLst>
    </p:cSldViewPr>
  </p:slideViewPr>
  <p:notesTextViewPr>
    <p:cViewPr>
      <p:scale>
        <a:sx n="3" d="2"/>
        <a:sy n="3" d="2"/>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91E088-697C-42B7-BDD2-7A363AC70E24}" type="datetimeFigureOut">
              <a:rPr lang="en-GB" smtClean="0"/>
              <a:pPr/>
              <a:t>13/02/2024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F3AAD-F18D-416F-9EA7-E63FDBC887DC}" type="slidenum">
              <a:rPr lang="en-GB" smtClean="0"/>
              <a:pPr/>
              <a:t>‹#›</a:t>
            </a:fld>
            <a:endParaRPr lang="en-GB"/>
          </a:p>
        </p:txBody>
      </p:sp>
    </p:spTree>
    <p:extLst>
      <p:ext uri="{BB962C8B-B14F-4D97-AF65-F5344CB8AC3E}">
        <p14:creationId xmlns:p14="http://schemas.microsoft.com/office/powerpoint/2010/main" val="319717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9F3AAD-F18D-416F-9EA7-E63FDBC887DC}" type="slidenum">
              <a:rPr lang="en-GB" smtClean="0"/>
              <a:pPr/>
              <a:t>10</a:t>
            </a:fld>
            <a:endParaRPr lang="en-GB"/>
          </a:p>
        </p:txBody>
      </p:sp>
    </p:spTree>
    <p:extLst>
      <p:ext uri="{BB962C8B-B14F-4D97-AF65-F5344CB8AC3E}">
        <p14:creationId xmlns:p14="http://schemas.microsoft.com/office/powerpoint/2010/main" val="132264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9F3AAD-F18D-416F-9EA7-E63FDBC887DC}" type="slidenum">
              <a:rPr lang="en-GB" smtClean="0"/>
              <a:pPr/>
              <a:t>12</a:t>
            </a:fld>
            <a:endParaRPr lang="en-GB"/>
          </a:p>
        </p:txBody>
      </p:sp>
    </p:spTree>
    <p:extLst>
      <p:ext uri="{BB962C8B-B14F-4D97-AF65-F5344CB8AC3E}">
        <p14:creationId xmlns:p14="http://schemas.microsoft.com/office/powerpoint/2010/main" val="2210460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9F3AAD-F18D-416F-9EA7-E63FDBC887DC}" type="slidenum">
              <a:rPr lang="en-GB" smtClean="0"/>
              <a:pPr/>
              <a:t>18</a:t>
            </a:fld>
            <a:endParaRPr lang="en-GB"/>
          </a:p>
        </p:txBody>
      </p:sp>
    </p:spTree>
    <p:extLst>
      <p:ext uri="{BB962C8B-B14F-4D97-AF65-F5344CB8AC3E}">
        <p14:creationId xmlns:p14="http://schemas.microsoft.com/office/powerpoint/2010/main" val="1327127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iamroadsmart.com/" TargetMode="External"/><Relationship Id="rId2" Type="http://schemas.openxmlformats.org/officeDocument/2006/relationships/hyperlink" Target="mailto:support@iam.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twitter.com/IAMROADSMART"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10" name="Group 14"/>
          <p:cNvGrpSpPr/>
          <p:nvPr userDrawn="1"/>
        </p:nvGrpSpPr>
        <p:grpSpPr>
          <a:xfrm>
            <a:off x="0" y="0"/>
            <a:ext cx="9144508" cy="3284984"/>
            <a:chOff x="0" y="288032"/>
            <a:chExt cx="9144508" cy="2463738"/>
          </a:xfrm>
        </p:grpSpPr>
        <p:sp>
          <p:nvSpPr>
            <p:cNvPr id="12" name="Rectangle 11"/>
            <p:cNvSpPr/>
            <p:nvPr userDrawn="1"/>
          </p:nvSpPr>
          <p:spPr>
            <a:xfrm>
              <a:off x="0" y="288032"/>
              <a:ext cx="9144000" cy="1743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p:cNvSpPr/>
            <p:nvPr userDrawn="1"/>
          </p:nvSpPr>
          <p:spPr>
            <a:xfrm flipV="1">
              <a:off x="508" y="2031690"/>
              <a:ext cx="9144000" cy="7200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Subtitle 2"/>
          <p:cNvSpPr>
            <a:spLocks noGrp="1"/>
          </p:cNvSpPr>
          <p:nvPr>
            <p:ph type="subTitle" idx="1" hasCustomPrompt="1"/>
          </p:nvPr>
        </p:nvSpPr>
        <p:spPr>
          <a:xfrm>
            <a:off x="457200" y="1892830"/>
            <a:ext cx="6167438" cy="673629"/>
          </a:xfrm>
        </p:spPr>
        <p:txBody>
          <a:bodyPr anchor="t">
            <a:normAutofit/>
          </a:bodyPr>
          <a:lstStyle>
            <a:lvl1pPr marL="0" indent="0" algn="l">
              <a:buNone/>
              <a:defRPr sz="3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5" name="Footer Placeholder 4"/>
          <p:cNvSpPr>
            <a:spLocks noGrp="1"/>
          </p:cNvSpPr>
          <p:nvPr>
            <p:ph type="ftr" sz="quarter" idx="11"/>
          </p:nvPr>
        </p:nvSpPr>
        <p:spPr/>
        <p:txBody>
          <a:bodyPr/>
          <a:lstStyle/>
          <a:p>
            <a:r>
              <a:rPr lang="en-GB"/>
              <a:t>This is where any footer information would be placed</a:t>
            </a:r>
          </a:p>
        </p:txBody>
      </p:sp>
      <p:sp>
        <p:nvSpPr>
          <p:cNvPr id="6" name="Slide Number Placeholder 5"/>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grpSp>
        <p:nvGrpSpPr>
          <p:cNvPr id="11" name="Group 9"/>
          <p:cNvGrpSpPr/>
          <p:nvPr userDrawn="1"/>
        </p:nvGrpSpPr>
        <p:grpSpPr>
          <a:xfrm>
            <a:off x="1" y="0"/>
            <a:ext cx="9144001" cy="1012549"/>
            <a:chOff x="216976" y="0"/>
            <a:chExt cx="8927024" cy="759412"/>
          </a:xfrm>
          <a:solidFill>
            <a:schemeClr val="accent2"/>
          </a:solidFill>
        </p:grpSpPr>
        <p:sp>
          <p:nvSpPr>
            <p:cNvPr id="8" name="Right Triangle 7"/>
            <p:cNvSpPr/>
            <p:nvPr userDrawn="1"/>
          </p:nvSpPr>
          <p:spPr>
            <a:xfrm flipV="1">
              <a:off x="216976" y="232470"/>
              <a:ext cx="8927024" cy="5269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16976" y="0"/>
              <a:ext cx="8927024" cy="2324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hasCustomPrompt="1"/>
          </p:nvPr>
        </p:nvSpPr>
        <p:spPr>
          <a:xfrm>
            <a:off x="457201" y="1191765"/>
            <a:ext cx="6167438" cy="720000"/>
          </a:xfrm>
        </p:spPr>
        <p:txBody>
          <a:bodyPr wrap="square" anchor="b">
            <a:normAutofit/>
          </a:bodyPr>
          <a:lstStyle>
            <a:lvl1pPr>
              <a:defRPr sz="3300" b="1">
                <a:solidFill>
                  <a:schemeClr val="tx2"/>
                </a:solidFill>
              </a:defRPr>
            </a:lvl1pPr>
          </a:lstStyle>
          <a:p>
            <a:r>
              <a:rPr lang="en-US" dirty="0"/>
              <a:t>Click to edit title</a:t>
            </a:r>
            <a:endParaRPr lang="en-GB" dirty="0"/>
          </a:p>
        </p:txBody>
      </p:sp>
      <p:sp>
        <p:nvSpPr>
          <p:cNvPr id="22" name="Picture Placeholder 21"/>
          <p:cNvSpPr>
            <a:spLocks noGrp="1"/>
          </p:cNvSpPr>
          <p:nvPr>
            <p:ph type="pic" sz="quarter" idx="13" hasCustomPrompt="1"/>
          </p:nvPr>
        </p:nvSpPr>
        <p:spPr>
          <a:xfrm>
            <a:off x="0" y="2324101"/>
            <a:ext cx="9144000" cy="45339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11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1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119"/>
                </a:moveTo>
                <a:lnTo>
                  <a:pt x="10000" y="0"/>
                </a:lnTo>
                <a:lnTo>
                  <a:pt x="10000" y="10000"/>
                </a:lnTo>
                <a:lnTo>
                  <a:pt x="0" y="10000"/>
                </a:lnTo>
                <a:lnTo>
                  <a:pt x="0" y="2119"/>
                </a:lnTo>
                <a:close/>
              </a:path>
            </a:pathLst>
          </a:custGeom>
        </p:spPr>
        <p:txBody>
          <a:bodyPr lIns="2520000" bIns="36000" anchor="ctr">
            <a:normAutofit/>
          </a:bodyPr>
          <a:lstStyle>
            <a:lvl1pPr>
              <a:buNone/>
              <a:defRPr sz="1400" baseline="0">
                <a:solidFill>
                  <a:schemeClr val="tx2"/>
                </a:solidFill>
              </a:defRPr>
            </a:lvl1pPr>
          </a:lstStyle>
          <a:p>
            <a:r>
              <a:rPr lang="en-GB" dirty="0"/>
              <a:t>Insert image &gt; </a:t>
            </a:r>
          </a:p>
        </p:txBody>
      </p:sp>
      <p:sp>
        <p:nvSpPr>
          <p:cNvPr id="39" name="Picture Placeholder 30"/>
          <p:cNvSpPr>
            <a:spLocks noGrp="1"/>
          </p:cNvSpPr>
          <p:nvPr>
            <p:ph type="pic" sz="quarter" idx="20" hasCustomPrompt="1"/>
          </p:nvPr>
        </p:nvSpPr>
        <p:spPr>
          <a:xfrm>
            <a:off x="7812001" y="5898932"/>
            <a:ext cx="681361" cy="518400"/>
          </a:xfrm>
        </p:spPr>
        <p:txBody>
          <a:bodyPr>
            <a:normAutofit/>
          </a:bodyPr>
          <a:lstStyle>
            <a:lvl1pPr>
              <a:buNone/>
              <a:defRPr sz="800">
                <a:solidFill>
                  <a:schemeClr val="tx2"/>
                </a:solidFill>
              </a:defRPr>
            </a:lvl1pPr>
          </a:lstStyle>
          <a:p>
            <a:r>
              <a:rPr lang="en-GB" dirty="0"/>
              <a:t>Partner Logo</a:t>
            </a:r>
          </a:p>
        </p:txBody>
      </p:sp>
      <p:sp>
        <p:nvSpPr>
          <p:cNvPr id="23" name="Text Placeholder 22"/>
          <p:cNvSpPr>
            <a:spLocks noGrp="1"/>
          </p:cNvSpPr>
          <p:nvPr>
            <p:ph type="body" sz="quarter" idx="21" hasCustomPrompt="1"/>
          </p:nvPr>
        </p:nvSpPr>
        <p:spPr>
          <a:xfrm>
            <a:off x="465138" y="328084"/>
            <a:ext cx="4106862" cy="203200"/>
          </a:xfrm>
        </p:spPr>
        <p:txBody>
          <a:bodyPr/>
          <a:lstStyle>
            <a:lvl1pPr marL="0" indent="0">
              <a:buNone/>
              <a:defRPr sz="100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Heading to go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1" name="Group 16"/>
          <p:cNvGrpSpPr/>
          <p:nvPr userDrawn="1"/>
        </p:nvGrpSpPr>
        <p:grpSpPr>
          <a:xfrm>
            <a:off x="-1656692" y="1035237"/>
            <a:ext cx="1584684" cy="1925711"/>
            <a:chOff x="-1836712" y="2937191"/>
            <a:chExt cx="1584684" cy="1925711"/>
          </a:xfrm>
        </p:grpSpPr>
        <p:pic>
          <p:nvPicPr>
            <p:cNvPr id="24" name="Picture 23"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25" name="TextBox 24"/>
            <p:cNvSpPr txBox="1"/>
            <p:nvPr/>
          </p:nvSpPr>
          <p:spPr>
            <a:xfrm>
              <a:off x="-1836712" y="3677962"/>
              <a:ext cx="1584684" cy="1184940"/>
            </a:xfrm>
            <a:prstGeom prst="rect">
              <a:avLst/>
            </a:prstGeom>
            <a:noFill/>
          </p:spPr>
          <p:txBody>
            <a:bodyPr wrap="square" lIns="0" tIns="0" rIns="0" bIns="0" rtlCol="0">
              <a:spAutoFit/>
            </a:bodyPr>
            <a:lstStyle/>
            <a:p>
              <a:r>
                <a:rPr lang="en-GB" sz="1100" dirty="0">
                  <a:solidFill>
                    <a:srgbClr val="000000"/>
                  </a:solidFill>
                </a:rPr>
                <a:t>To alter the background image </a:t>
              </a:r>
            </a:p>
            <a:p>
              <a:r>
                <a:rPr lang="en-GB" sz="1100" dirty="0">
                  <a:solidFill>
                    <a:srgbClr val="000000"/>
                  </a:solidFill>
                </a:rPr>
                <a:t>&gt; click and delete the image </a:t>
              </a:r>
            </a:p>
            <a:p>
              <a:r>
                <a:rPr lang="en-GB" sz="1100" dirty="0">
                  <a:solidFill>
                    <a:srgbClr val="000000"/>
                  </a:solidFill>
                </a:rPr>
                <a:t>&gt; then</a:t>
              </a:r>
              <a:r>
                <a:rPr lang="en-GB" sz="1100" baseline="0" dirty="0">
                  <a:solidFill>
                    <a:srgbClr val="000000"/>
                  </a:solidFill>
                </a:rPr>
                <a:t> click on the image icon and select a new image</a:t>
              </a:r>
              <a:endParaRPr lang="en-GB" sz="1100" dirty="0">
                <a:solidFill>
                  <a:srgbClr val="000000"/>
                </a:solidFill>
              </a:endParaRPr>
            </a:p>
          </p:txBody>
        </p:sp>
        <p:pic>
          <p:nvPicPr>
            <p:cNvPr id="26" name="Picture 2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27" name="Picture 26" descr="IAM RoadSmart_Logo_RGB_72dpi.png"/>
          <p:cNvPicPr>
            <a:picLocks noChangeAspect="1"/>
          </p:cNvPicPr>
          <p:nvPr userDrawn="1"/>
        </p:nvPicPr>
        <p:blipFill>
          <a:blip r:embed="rId4" cstate="print"/>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white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14" name="Picture 13"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5" name="Group 14"/>
          <p:cNvGrpSpPr/>
          <p:nvPr userDrawn="1"/>
        </p:nvGrpSpPr>
        <p:grpSpPr>
          <a:xfrm>
            <a:off x="-1656692" y="1020719"/>
            <a:ext cx="1584684" cy="2264265"/>
            <a:chOff x="-1836712" y="2937191"/>
            <a:chExt cx="1584684" cy="2264265"/>
          </a:xfrm>
        </p:grpSpPr>
        <p:pic>
          <p:nvPicPr>
            <p:cNvPr id="16" name="Picture 15"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7" name="TextBox 16"/>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18" name="Picture 17"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black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10" name="Picture 9"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4" name="Group 13"/>
          <p:cNvGrpSpPr/>
          <p:nvPr userDrawn="1"/>
        </p:nvGrpSpPr>
        <p:grpSpPr>
          <a:xfrm>
            <a:off x="-1656692" y="1020719"/>
            <a:ext cx="1584684" cy="2264265"/>
            <a:chOff x="-1836712" y="2937191"/>
            <a:chExt cx="1584684" cy="2264265"/>
          </a:xfrm>
        </p:grpSpPr>
        <p:pic>
          <p:nvPicPr>
            <p:cNvPr id="15" name="Picture 14"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6" name="TextBox 15"/>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17" name="Picture 16"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grey text box (left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14" name="Text Placeholder 13"/>
          <p:cNvSpPr>
            <a:spLocks noGrp="1"/>
          </p:cNvSpPr>
          <p:nvPr>
            <p:ph type="body" sz="quarter" idx="13" hasCustomPrompt="1"/>
          </p:nvPr>
        </p:nvSpPr>
        <p:spPr>
          <a:xfrm>
            <a:off x="1818001" y="2638800"/>
            <a:ext cx="5508625" cy="1512000"/>
          </a:xfrm>
          <a:solidFill>
            <a:srgbClr val="2C3D4A">
              <a:alpha val="80000"/>
            </a:srgbClr>
          </a:solidFill>
        </p:spPr>
        <p:txBody>
          <a:bodyPr wrap="square" lIns="270000" tIns="270000" rIns="720000" bIns="450000" anchor="ctr">
            <a:spAutoFit/>
          </a:bodyPr>
          <a:lstStyle>
            <a:lvl1pPr marL="0" indent="0">
              <a:buNone/>
              <a:defRPr b="0">
                <a:solidFill>
                  <a:schemeClr val="bg1"/>
                </a:solidFill>
              </a:defRPr>
            </a:lvl1pPr>
            <a:lvl2pPr>
              <a:defRPr sz="1800">
                <a:solidFill>
                  <a:schemeClr val="bg1"/>
                </a:solidFill>
              </a:defRPr>
            </a:lvl2pPr>
            <a:lvl4pPr>
              <a:defRPr>
                <a:solidFill>
                  <a:schemeClr val="bg1"/>
                </a:solidFill>
              </a:defRPr>
            </a:lvl4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9" name="Group 18"/>
          <p:cNvGrpSpPr/>
          <p:nvPr userDrawn="1"/>
        </p:nvGrpSpPr>
        <p:grpSpPr>
          <a:xfrm>
            <a:off x="9208302" y="1020719"/>
            <a:ext cx="1584684" cy="2264265"/>
            <a:chOff x="-1836712" y="2937191"/>
            <a:chExt cx="1584684" cy="2264265"/>
          </a:xfrm>
        </p:grpSpPr>
        <p:pic>
          <p:nvPicPr>
            <p:cNvPr id="20" name="Picture 19"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21" name="TextBox 20"/>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22" name="Picture 21"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grpSp>
        <p:nvGrpSpPr>
          <p:cNvPr id="23" name="Group 11"/>
          <p:cNvGrpSpPr/>
          <p:nvPr userDrawn="1"/>
        </p:nvGrpSpPr>
        <p:grpSpPr>
          <a:xfrm>
            <a:off x="-1620688" y="1073346"/>
            <a:ext cx="1548680" cy="3579790"/>
            <a:chOff x="6195941" y="562596"/>
            <a:chExt cx="1548680" cy="3579790"/>
          </a:xfrm>
        </p:grpSpPr>
        <p:grpSp>
          <p:nvGrpSpPr>
            <p:cNvPr id="24" name="Group 113"/>
            <p:cNvGrpSpPr/>
            <p:nvPr/>
          </p:nvGrpSpPr>
          <p:grpSpPr>
            <a:xfrm>
              <a:off x="6195941" y="832626"/>
              <a:ext cx="1548680" cy="3309760"/>
              <a:chOff x="-1872716" y="660661"/>
              <a:chExt cx="1548680" cy="2482322"/>
            </a:xfrm>
          </p:grpSpPr>
          <p:sp>
            <p:nvSpPr>
              <p:cNvPr id="39" name="TextBox 38"/>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40" name="Picture 39" descr="icon_information-white.png"/>
              <p:cNvPicPr>
                <a:picLocks noChangeAspect="1"/>
              </p:cNvPicPr>
              <p:nvPr/>
            </p:nvPicPr>
            <p:blipFill>
              <a:blip r:embed="rId5"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37" name="Donut 36"/>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8" name="Picture 37" descr="increase_indent.png"/>
              <p:cNvPicPr>
                <a:picLocks noChangeAspect="1"/>
              </p:cNvPicPr>
              <p:nvPr/>
            </p:nvPicPr>
            <p:blipFill>
              <a:blip r:embed="rId6"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grey text box (centre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14" name="Text Placeholder 13"/>
          <p:cNvSpPr>
            <a:spLocks noGrp="1"/>
          </p:cNvSpPr>
          <p:nvPr>
            <p:ph type="body" sz="quarter" idx="13" hasCustomPrompt="1"/>
          </p:nvPr>
        </p:nvSpPr>
        <p:spPr>
          <a:xfrm>
            <a:off x="1818001" y="2637080"/>
            <a:ext cx="5508625" cy="1512000"/>
          </a:xfrm>
          <a:solidFill>
            <a:srgbClr val="2C3D4A">
              <a:alpha val="80000"/>
            </a:srgbClr>
          </a:solidFill>
        </p:spPr>
        <p:txBody>
          <a:bodyPr wrap="square" lIns="270000" tIns="450000" rIns="270000" bIns="450000" anchor="ctr">
            <a:spAutoFit/>
          </a:bodyPr>
          <a:lstStyle>
            <a:lvl1pPr marL="0" indent="0" algn="ctr">
              <a:buNone/>
              <a:defRPr b="0">
                <a:solidFill>
                  <a:schemeClr val="bg1"/>
                </a:solidFill>
              </a:defRPr>
            </a:lvl1pPr>
            <a:lvl2pPr algn="ctr">
              <a:defRPr sz="1800">
                <a:solidFill>
                  <a:schemeClr val="bg1"/>
                </a:solidFill>
              </a:defRPr>
            </a:lvl2pPr>
            <a:lvl3pPr algn="ctr">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7667625" y="656692"/>
            <a:ext cx="1008831" cy="610891"/>
          </a:xfrm>
          <a:prstGeom prst="rect">
            <a:avLst/>
          </a:prstGeom>
        </p:spPr>
      </p:pic>
      <p:grpSp>
        <p:nvGrpSpPr>
          <p:cNvPr id="19" name="Group 11"/>
          <p:cNvGrpSpPr/>
          <p:nvPr userDrawn="1"/>
        </p:nvGrpSpPr>
        <p:grpSpPr>
          <a:xfrm>
            <a:off x="-1620688" y="1073346"/>
            <a:ext cx="1548680" cy="3579790"/>
            <a:chOff x="6195941" y="562596"/>
            <a:chExt cx="1548680" cy="3579790"/>
          </a:xfrm>
        </p:grpSpPr>
        <p:grpSp>
          <p:nvGrpSpPr>
            <p:cNvPr id="20" name="Group 113"/>
            <p:cNvGrpSpPr/>
            <p:nvPr/>
          </p:nvGrpSpPr>
          <p:grpSpPr>
            <a:xfrm>
              <a:off x="6195941" y="832626"/>
              <a:ext cx="1548680" cy="3309760"/>
              <a:chOff x="-1872716" y="660661"/>
              <a:chExt cx="1548680" cy="2482322"/>
            </a:xfrm>
          </p:grpSpPr>
          <p:sp>
            <p:nvSpPr>
              <p:cNvPr id="24" name="TextBox 23"/>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5" name="Picture 24" descr="icon_information-white.png"/>
              <p:cNvPicPr>
                <a:picLocks noChangeAspect="1"/>
              </p:cNvPicPr>
              <p:nvPr/>
            </p:nvPicPr>
            <p:blipFill>
              <a:blip r:embed="rId4"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3" name="Picture 22" descr="increase_indent.png"/>
              <p:cNvPicPr>
                <a:picLocks noChangeAspect="1"/>
              </p:cNvPicPr>
              <p:nvPr/>
            </p:nvPicPr>
            <p:blipFill>
              <a:blip r:embed="rId5"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9208302" y="1020719"/>
            <a:ext cx="1584684" cy="2264265"/>
            <a:chOff x="-1836712" y="2937191"/>
            <a:chExt cx="1584684" cy="2264265"/>
          </a:xfrm>
        </p:grpSpPr>
        <p:pic>
          <p:nvPicPr>
            <p:cNvPr id="30" name="Picture 29" descr="icon_camera_circle.png"/>
            <p:cNvPicPr>
              <a:picLocks noChangeAspect="1"/>
            </p:cNvPicPr>
            <p:nvPr/>
          </p:nvPicPr>
          <p:blipFill>
            <a:blip r:embed="rId6"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523494"/>
            </a:xfrm>
            <a:prstGeom prst="rect">
              <a:avLst/>
            </a:prstGeom>
            <a:noFill/>
          </p:spPr>
          <p:txBody>
            <a:bodyPr wrap="square" lIns="0" tIns="0" rIns="0" bIns="0" rtlCol="0">
              <a:spAutoFit/>
            </a:bodyPr>
            <a:lstStyle/>
            <a:p>
              <a:r>
                <a:rPr lang="en-GB" sz="1100" dirty="0">
                  <a:solidFill>
                    <a:srgbClr val="000000"/>
                  </a:solidFill>
                </a:rPr>
                <a:t>To edit</a:t>
              </a:r>
              <a:r>
                <a:rPr lang="en-GB" sz="1100" baseline="0" dirty="0">
                  <a:solidFill>
                    <a:srgbClr val="000000"/>
                  </a:solidFill>
                </a:rPr>
                <a:t> the </a:t>
              </a:r>
              <a:r>
                <a:rPr lang="en-GB" sz="1100" dirty="0">
                  <a:solidFill>
                    <a:srgbClr val="000000"/>
                  </a:solidFill>
                </a:rPr>
                <a:t>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pic>
          <p:nvPicPr>
            <p:cNvPr id="32" name="Picture 31"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closing slide">
    <p:spTree>
      <p:nvGrpSpPr>
        <p:cNvPr id="1" name=""/>
        <p:cNvGrpSpPr/>
        <p:nvPr/>
      </p:nvGrpSpPr>
      <p:grpSpPr>
        <a:xfrm>
          <a:off x="0" y="0"/>
          <a:ext cx="0" cy="0"/>
          <a:chOff x="0" y="0"/>
          <a:chExt cx="0" cy="0"/>
        </a:xfrm>
      </p:grpSpPr>
      <p:sp>
        <p:nvSpPr>
          <p:cNvPr id="9" name="Rectangle 8"/>
          <p:cNvSpPr/>
          <p:nvPr userDrawn="1"/>
        </p:nvSpPr>
        <p:spPr>
          <a:xfrm>
            <a:off x="508" y="0"/>
            <a:ext cx="91434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endParaRPr lang="en-GB" dirty="0"/>
          </a:p>
        </p:txBody>
      </p:sp>
      <p:sp>
        <p:nvSpPr>
          <p:cNvPr id="5" name="Slide Number Placeholder 4"/>
          <p:cNvSpPr>
            <a:spLocks noGrp="1"/>
          </p:cNvSpPr>
          <p:nvPr>
            <p:ph type="sldNum" sz="quarter" idx="12"/>
          </p:nvPr>
        </p:nvSpPr>
        <p:spPr/>
        <p:txBody>
          <a:bodyPr/>
          <a:lstStyle/>
          <a:p>
            <a:r>
              <a:rPr lang="en-GB"/>
              <a:t>Page </a:t>
            </a:r>
            <a:fld id="{780C4732-A6F7-44CF-9DF7-E38B16CA62E7}" type="slidenum">
              <a:rPr lang="en-GB" smtClean="0"/>
              <a:pPr/>
              <a:t>‹#›</a:t>
            </a:fld>
            <a:endParaRPr lang="en-GB" dirty="0"/>
          </a:p>
        </p:txBody>
      </p:sp>
      <p:grpSp>
        <p:nvGrpSpPr>
          <p:cNvPr id="6" name="Group 14"/>
          <p:cNvGrpSpPr/>
          <p:nvPr userDrawn="1"/>
        </p:nvGrpSpPr>
        <p:grpSpPr>
          <a:xfrm>
            <a:off x="0" y="1"/>
            <a:ext cx="9144508" cy="6117167"/>
            <a:chOff x="0" y="-1836105"/>
            <a:chExt cx="9144508" cy="4587875"/>
          </a:xfrm>
          <a:solidFill>
            <a:schemeClr val="tx2"/>
          </a:solidFill>
        </p:grpSpPr>
        <p:sp>
          <p:nvSpPr>
            <p:cNvPr id="7" name="Rectangle 6"/>
            <p:cNvSpPr/>
            <p:nvPr userDrawn="1"/>
          </p:nvSpPr>
          <p:spPr>
            <a:xfrm>
              <a:off x="0" y="-1836105"/>
              <a:ext cx="9144000" cy="386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userDrawn="1"/>
          </p:nvSpPr>
          <p:spPr>
            <a:xfrm flipV="1">
              <a:off x="508" y="2031690"/>
              <a:ext cx="9144000" cy="72008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userDrawn="1"/>
        </p:nvSpPr>
        <p:spPr>
          <a:xfrm>
            <a:off x="457201" y="3429000"/>
            <a:ext cx="2212337" cy="1231106"/>
          </a:xfrm>
          <a:prstGeom prst="rect">
            <a:avLst/>
          </a:prstGeom>
          <a:noFill/>
        </p:spPr>
        <p:txBody>
          <a:bodyPr wrap="none" lIns="0" tIns="0" rIns="0" bIns="0" rtlCol="0">
            <a:spAutoFit/>
          </a:bodyPr>
          <a:lstStyle/>
          <a:p>
            <a:r>
              <a:rPr lang="en-GB" sz="1600" kern="1200" baseline="0" dirty="0">
                <a:solidFill>
                  <a:schemeClr val="bg1"/>
                </a:solidFill>
                <a:latin typeface="+mn-lt"/>
                <a:ea typeface="+mn-ea"/>
                <a:cs typeface="+mn-cs"/>
              </a:rPr>
              <a:t>IAM </a:t>
            </a:r>
            <a:r>
              <a:rPr lang="en-GB" sz="1600" kern="1200" baseline="0" dirty="0" err="1">
                <a:solidFill>
                  <a:schemeClr val="bg1"/>
                </a:solidFill>
                <a:latin typeface="+mn-lt"/>
                <a:ea typeface="+mn-ea"/>
                <a:cs typeface="+mn-cs"/>
              </a:rPr>
              <a:t>RoadSmart</a:t>
            </a:r>
            <a:endParaRPr lang="en-GB" sz="1600" kern="1200" baseline="0" dirty="0">
              <a:solidFill>
                <a:schemeClr val="bg1"/>
              </a:solidFill>
              <a:latin typeface="+mn-lt"/>
              <a:ea typeface="+mn-ea"/>
              <a:cs typeface="+mn-cs"/>
            </a:endParaRPr>
          </a:p>
          <a:p>
            <a:endParaRPr lang="en-GB" sz="1600" kern="1200" baseline="0" dirty="0">
              <a:solidFill>
                <a:schemeClr val="bg1"/>
              </a:solidFill>
              <a:latin typeface="+mn-lt"/>
              <a:ea typeface="+mn-ea"/>
              <a:cs typeface="+mn-cs"/>
            </a:endParaRPr>
          </a:p>
          <a:p>
            <a:r>
              <a:rPr lang="en-GB" sz="1600" kern="1200" baseline="0" dirty="0">
                <a:solidFill>
                  <a:schemeClr val="bg1"/>
                </a:solidFill>
                <a:latin typeface="+mn-lt"/>
                <a:ea typeface="+mn-ea"/>
                <a:cs typeface="+mn-cs"/>
              </a:rPr>
              <a:t>support@iam.org.uk</a:t>
            </a:r>
          </a:p>
          <a:p>
            <a:r>
              <a:rPr lang="en-GB" sz="1600" kern="1200" baseline="0" dirty="0" err="1">
                <a:solidFill>
                  <a:schemeClr val="bg1"/>
                </a:solidFill>
                <a:latin typeface="+mn-lt"/>
                <a:ea typeface="+mn-ea"/>
                <a:cs typeface="+mn-cs"/>
              </a:rPr>
              <a:t>www.iamroadsmart.com</a:t>
            </a:r>
            <a:endParaRPr lang="en-GB" sz="1600" kern="1200" baseline="0" dirty="0">
              <a:solidFill>
                <a:schemeClr val="bg1"/>
              </a:solidFill>
              <a:latin typeface="+mn-lt"/>
              <a:ea typeface="+mn-ea"/>
              <a:cs typeface="+mn-cs"/>
            </a:endParaRPr>
          </a:p>
          <a:p>
            <a:r>
              <a:rPr lang="en-GB" sz="1600" kern="1200" baseline="0" dirty="0">
                <a:solidFill>
                  <a:schemeClr val="bg1"/>
                </a:solidFill>
                <a:latin typeface="+mn-lt"/>
                <a:ea typeface="+mn-ea"/>
                <a:cs typeface="+mn-cs"/>
              </a:rPr>
              <a:t>@</a:t>
            </a:r>
            <a:r>
              <a:rPr lang="en-GB" sz="1600" kern="1200" baseline="0" dirty="0" err="1">
                <a:solidFill>
                  <a:schemeClr val="bg1"/>
                </a:solidFill>
                <a:latin typeface="+mn-lt"/>
                <a:ea typeface="+mn-ea"/>
                <a:cs typeface="+mn-cs"/>
              </a:rPr>
              <a:t>IAMRoadSmart</a:t>
            </a:r>
            <a:endParaRPr lang="en-GB" sz="1600" kern="1200" baseline="0" dirty="0">
              <a:solidFill>
                <a:schemeClr val="bg1"/>
              </a:solidFill>
              <a:latin typeface="+mn-lt"/>
              <a:ea typeface="+mn-ea"/>
              <a:cs typeface="+mn-cs"/>
            </a:endParaRPr>
          </a:p>
        </p:txBody>
      </p:sp>
      <p:sp>
        <p:nvSpPr>
          <p:cNvPr id="2" name="Title 1"/>
          <p:cNvSpPr>
            <a:spLocks noGrp="1"/>
          </p:cNvSpPr>
          <p:nvPr>
            <p:ph type="title" hasCustomPrompt="1"/>
          </p:nvPr>
        </p:nvSpPr>
        <p:spPr>
          <a:xfrm>
            <a:off x="457200" y="2084918"/>
            <a:ext cx="6167438" cy="1147533"/>
          </a:xfrm>
        </p:spPr>
        <p:txBody>
          <a:bodyPr anchor="b"/>
          <a:lstStyle>
            <a:lvl1pPr>
              <a:defRPr>
                <a:solidFill>
                  <a:schemeClr val="bg1"/>
                </a:solidFill>
              </a:defRPr>
            </a:lvl1pPr>
          </a:lstStyle>
          <a:p>
            <a:r>
              <a:rPr lang="en-US" dirty="0"/>
              <a:t>Click to edit title</a:t>
            </a:r>
            <a:endParaRPr lang="en-GB" dirty="0"/>
          </a:p>
        </p:txBody>
      </p:sp>
      <p:sp>
        <p:nvSpPr>
          <p:cNvPr id="14" name="Rectangle 13">
            <a:hlinkClick r:id="rId2"/>
          </p:cNvPr>
          <p:cNvSpPr/>
          <p:nvPr userDrawn="1"/>
        </p:nvSpPr>
        <p:spPr>
          <a:xfrm>
            <a:off x="421196" y="3861048"/>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5" name="Rectangle 14">
            <a:hlinkClick r:id="rId3"/>
          </p:cNvPr>
          <p:cNvSpPr/>
          <p:nvPr userDrawn="1"/>
        </p:nvSpPr>
        <p:spPr>
          <a:xfrm>
            <a:off x="421196" y="4149080"/>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6" name="Rectangle 15">
            <a:hlinkClick r:id="rId4"/>
          </p:cNvPr>
          <p:cNvSpPr/>
          <p:nvPr userDrawn="1"/>
        </p:nvSpPr>
        <p:spPr>
          <a:xfrm>
            <a:off x="421196" y="4401108"/>
            <a:ext cx="2458616"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pic>
        <p:nvPicPr>
          <p:cNvPr id="17" name="Picture 16" descr="IAM RoadSmart_Logo_RGB_72dpi.png"/>
          <p:cNvPicPr>
            <a:picLocks noChangeAspect="1"/>
          </p:cNvPicPr>
          <p:nvPr userDrawn="1"/>
        </p:nvPicPr>
        <p:blipFill>
          <a:blip r:embed="rId5" cstate="print">
            <a:lum bright="100000"/>
          </a:blip>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230F-DFAD-9DEF-7E2A-D40C57900598}"/>
              </a:ext>
            </a:extLst>
          </p:cNvPr>
          <p:cNvSpPr>
            <a:spLocks noGrp="1"/>
          </p:cNvSpPr>
          <p:nvPr>
            <p:ph type="title"/>
          </p:nvPr>
        </p:nvSpPr>
        <p:spPr>
          <a:xfrm>
            <a:off x="628650" y="1219201"/>
            <a:ext cx="7886700" cy="794761"/>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5A6CCC3-D773-7AB9-FE0F-5EA499B3CF63}"/>
              </a:ext>
            </a:extLst>
          </p:cNvPr>
          <p:cNvSpPr>
            <a:spLocks noGrp="1"/>
          </p:cNvSpPr>
          <p:nvPr>
            <p:ph idx="1"/>
          </p:nvPr>
        </p:nvSpPr>
        <p:spPr>
          <a:xfrm>
            <a:off x="628650" y="2142836"/>
            <a:ext cx="7886700" cy="3943928"/>
          </a:xfrm>
          <a:prstGeom prst="rect">
            <a:avLst/>
          </a:prstGeom>
        </p:spPr>
        <p:txBody>
          <a:bodyPr/>
          <a:lstStyle>
            <a:lvl1pPr marL="342900" indent="-342900">
              <a:buClr>
                <a:srgbClr val="00B2E2"/>
              </a:buClr>
              <a:buFont typeface="Arial" panose="020B0604020202020204" pitchFamily="34" charset="0"/>
              <a:buChar char="•"/>
              <a:defRPr>
                <a:solidFill>
                  <a:schemeClr val="bg1"/>
                </a:solidFill>
              </a:defRPr>
            </a:lvl1pPr>
            <a:lvl2pPr>
              <a:buClr>
                <a:srgbClr val="00B2E2"/>
              </a:buClr>
              <a:defRPr>
                <a:solidFill>
                  <a:schemeClr val="bg1"/>
                </a:solidFill>
              </a:defRPr>
            </a:lvl2pPr>
            <a:lvl3pPr>
              <a:buClr>
                <a:srgbClr val="00B2E2"/>
              </a:buClr>
              <a:defRPr>
                <a:solidFill>
                  <a:schemeClr val="bg1"/>
                </a:solidFill>
              </a:defRPr>
            </a:lvl3pPr>
            <a:lvl4pPr>
              <a:buClr>
                <a:srgbClr val="00B2E2"/>
              </a:buClr>
              <a:defRPr>
                <a:solidFill>
                  <a:schemeClr val="bg1"/>
                </a:solidFill>
              </a:defRPr>
            </a:lvl4pPr>
            <a:lvl5pPr>
              <a:buClr>
                <a:srgbClr val="00B2E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7CC573F-48C0-7B66-094D-9A31553ACBE9}"/>
              </a:ext>
            </a:extLst>
          </p:cNvPr>
          <p:cNvSpPr>
            <a:spLocks noGrp="1"/>
          </p:cNvSpPr>
          <p:nvPr>
            <p:ph type="dt" sz="half" idx="10"/>
          </p:nvPr>
        </p:nvSpPr>
        <p:spPr/>
        <p:txBody>
          <a:bodyPr/>
          <a:lstStyle/>
          <a:p>
            <a:fld id="{5C9BFE90-24F3-403E-9640-433F7F2E976C}" type="datetimeFigureOut">
              <a:rPr lang="en-GB" smtClean="0"/>
              <a:t>13/02/2024</a:t>
            </a:fld>
            <a:endParaRPr lang="en-GB"/>
          </a:p>
        </p:txBody>
      </p:sp>
      <p:sp>
        <p:nvSpPr>
          <p:cNvPr id="5" name="Footer Placeholder 4">
            <a:extLst>
              <a:ext uri="{FF2B5EF4-FFF2-40B4-BE49-F238E27FC236}">
                <a16:creationId xmlns:a16="http://schemas.microsoft.com/office/drawing/2014/main" id="{B5BC5637-F50C-F444-0524-5C501FB05F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F16653-A24A-AAA2-088D-06D0AAD3B53F}"/>
              </a:ext>
            </a:extLst>
          </p:cNvPr>
          <p:cNvSpPr>
            <a:spLocks noGrp="1"/>
          </p:cNvSpPr>
          <p:nvPr>
            <p:ph type="sldNum" sz="quarter" idx="12"/>
          </p:nvPr>
        </p:nvSpPr>
        <p:spPr/>
        <p:txBody>
          <a:bodyPr/>
          <a:lstStyle/>
          <a:p>
            <a:fld id="{E185D38A-7367-4868-9C41-EBE6A066230E}" type="slidenum">
              <a:rPr lang="en-GB" smtClean="0"/>
              <a:t>‹#›</a:t>
            </a:fld>
            <a:endParaRPr lang="en-GB"/>
          </a:p>
        </p:txBody>
      </p:sp>
    </p:spTree>
    <p:extLst>
      <p:ext uri="{BB962C8B-B14F-4D97-AF65-F5344CB8AC3E}">
        <p14:creationId xmlns:p14="http://schemas.microsoft.com/office/powerpoint/2010/main" val="190400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a:xfrm>
            <a:off x="483245" y="373350"/>
            <a:ext cx="7149096" cy="470784"/>
          </a:xfrm>
          <a:prstGeom prst="rect">
            <a:avLst/>
          </a:prstGeom>
        </p:spPr>
        <p:txBody>
          <a:bodyPr>
            <a:noAutofit/>
          </a:bodyPr>
          <a:lstStyle>
            <a:lvl1pPr>
              <a:defRPr sz="1500"/>
            </a:lvl1pPr>
          </a:lstStyle>
          <a:p>
            <a:r>
              <a:rPr lang="en-US"/>
              <a:t>Click to edit Master title style</a:t>
            </a:r>
            <a:endParaRPr lang="en-GB"/>
          </a:p>
        </p:txBody>
      </p:sp>
      <p:sp>
        <p:nvSpPr>
          <p:cNvPr id="7" name="Text Placeholder 6"/>
          <p:cNvSpPr>
            <a:spLocks noGrp="1"/>
          </p:cNvSpPr>
          <p:nvPr>
            <p:ph type="body" sz="quarter" idx="13" hasCustomPrompt="1"/>
          </p:nvPr>
        </p:nvSpPr>
        <p:spPr>
          <a:xfrm>
            <a:off x="480480" y="1592263"/>
            <a:ext cx="8219254" cy="4670628"/>
          </a:xfrm>
        </p:spPr>
        <p:txBody>
          <a:bodyPr>
            <a:noAutofit/>
          </a:bodyPr>
          <a:lstStyle>
            <a:lvl1pPr marL="130969" indent="-130969">
              <a:tabLst>
                <a:tab pos="130969" algn="l"/>
              </a:tabLst>
              <a:defRPr/>
            </a:lvl1pPr>
            <a:lvl2pPr marL="267891" indent="-133350">
              <a:buClr>
                <a:schemeClr val="tx2"/>
              </a:buClr>
              <a:tabLst>
                <a:tab pos="267891" algn="l"/>
              </a:tabLst>
              <a:defRPr sz="1013"/>
            </a:lvl2pPr>
            <a:lvl3pPr marL="398860" indent="-128588">
              <a:buFont typeface="Tahoma" panose="020B0604030504040204" pitchFamily="34" charset="0"/>
              <a:buChar char="-"/>
              <a:tabLst>
                <a:tab pos="401241" algn="l"/>
              </a:tabLst>
              <a:defRPr b="0">
                <a:solidFill>
                  <a:schemeClr val="tx2"/>
                </a:solidFill>
              </a:defRPr>
            </a:lvl3pPr>
          </a:lstStyle>
          <a:p>
            <a:pPr lvl="0"/>
            <a:r>
              <a:rPr lang="en-US"/>
              <a:t>Click to edit body text</a:t>
            </a:r>
          </a:p>
          <a:p>
            <a:pPr lvl="1"/>
            <a:r>
              <a:rPr lang="en-US"/>
              <a:t>Second level</a:t>
            </a:r>
          </a:p>
          <a:p>
            <a:pPr lvl="2"/>
            <a:r>
              <a:rPr lang="en-US"/>
              <a:t>Third level</a:t>
            </a:r>
            <a:endParaRPr lang="en-GB"/>
          </a:p>
        </p:txBody>
      </p:sp>
      <p:cxnSp>
        <p:nvCxnSpPr>
          <p:cNvPr id="20" name="Straight Connector 19"/>
          <p:cNvCxnSpPr>
            <a:cxnSpLocks/>
          </p:cNvCxnSpPr>
          <p:nvPr userDrawn="1"/>
        </p:nvCxnSpPr>
        <p:spPr>
          <a:xfrm flipH="1" flipV="1">
            <a:off x="483244" y="800100"/>
            <a:ext cx="8239560" cy="162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7" name="Group 11"/>
          <p:cNvGrpSpPr/>
          <p:nvPr userDrawn="1"/>
        </p:nvGrpSpPr>
        <p:grpSpPr>
          <a:xfrm>
            <a:off x="-1620688" y="1073348"/>
            <a:ext cx="1548680" cy="1971657"/>
            <a:chOff x="6195941" y="562596"/>
            <a:chExt cx="1548680" cy="1971657"/>
          </a:xfrm>
        </p:grpSpPr>
        <p:grpSp>
          <p:nvGrpSpPr>
            <p:cNvPr id="18" name="Group 113"/>
            <p:cNvGrpSpPr/>
            <p:nvPr/>
          </p:nvGrpSpPr>
          <p:grpSpPr>
            <a:xfrm>
              <a:off x="6195941" y="832626"/>
              <a:ext cx="1548680" cy="1701627"/>
              <a:chOff x="-1872716" y="660661"/>
              <a:chExt cx="1548680" cy="1276222"/>
            </a:xfrm>
          </p:grpSpPr>
          <p:sp>
            <p:nvSpPr>
              <p:cNvPr id="23" name="TextBox 22"/>
              <p:cNvSpPr txBox="1"/>
              <p:nvPr/>
            </p:nvSpPr>
            <p:spPr>
              <a:xfrm>
                <a:off x="-1872716" y="984698"/>
                <a:ext cx="1548680" cy="952185"/>
              </a:xfrm>
              <a:prstGeom prst="rect">
                <a:avLst/>
              </a:prstGeom>
              <a:noFill/>
            </p:spPr>
            <p:txBody>
              <a:bodyPr wrap="square" lIns="0" tIns="0" rIns="0" bIns="0" rtlCol="0">
                <a:spAutoFit/>
              </a:bodyPr>
              <a:lstStyle/>
              <a:p>
                <a:r>
                  <a:rPr lang="en-GB" sz="619">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619">
                  <a:solidFill>
                    <a:srgbClr val="000000"/>
                  </a:solidFill>
                </a:endParaRPr>
              </a:p>
              <a:p>
                <a:r>
                  <a:rPr lang="en-GB" sz="619">
                    <a:solidFill>
                      <a:srgbClr val="000000"/>
                    </a:solidFill>
                  </a:rPr>
                  <a:t>Do not use the bullet point button to format your text.</a:t>
                </a:r>
              </a:p>
            </p:txBody>
          </p:sp>
          <p:pic>
            <p:nvPicPr>
              <p:cNvPr id="24" name="Picture 23"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prstClr val="black"/>
                  </a:solidFill>
                </a:endParaRPr>
              </a:p>
            </p:txBody>
          </p:sp>
          <p:pic>
            <p:nvPicPr>
              <p:cNvPr id="22" name="Picture 21"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6" name="Subtitle 2">
            <a:extLst>
              <a:ext uri="{FF2B5EF4-FFF2-40B4-BE49-F238E27FC236}">
                <a16:creationId xmlns:a16="http://schemas.microsoft.com/office/drawing/2014/main" id="{991D4BF2-8495-4158-8BC5-11E3DF3C0296}"/>
              </a:ext>
            </a:extLst>
          </p:cNvPr>
          <p:cNvSpPr>
            <a:spLocks noGrp="1"/>
          </p:cNvSpPr>
          <p:nvPr>
            <p:ph type="subTitle" idx="1" hasCustomPrompt="1"/>
          </p:nvPr>
        </p:nvSpPr>
        <p:spPr>
          <a:xfrm>
            <a:off x="483245" y="1022467"/>
            <a:ext cx="8216489" cy="470784"/>
          </a:xfrm>
        </p:spPr>
        <p:txBody>
          <a:bodyPr anchor="t">
            <a:noAutofit/>
          </a:bodyPr>
          <a:lstStyle>
            <a:lvl1pPr marL="0" indent="0" algn="l">
              <a:buNone/>
              <a:defRPr lang="en-GB" sz="1425" b="0" kern="1200" dirty="0">
                <a:solidFill>
                  <a:schemeClr val="tx2"/>
                </a:solidFill>
                <a:latin typeface="+mj-lt"/>
                <a:ea typeface="+mj-ea"/>
                <a:cs typeface="+mj-cs"/>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subtitle</a:t>
            </a:r>
            <a:endParaRPr lang="en-GB"/>
          </a:p>
        </p:txBody>
      </p:sp>
      <p:sp>
        <p:nvSpPr>
          <p:cNvPr id="13" name="Text Placeholder 12">
            <a:extLst>
              <a:ext uri="{FF2B5EF4-FFF2-40B4-BE49-F238E27FC236}">
                <a16:creationId xmlns:a16="http://schemas.microsoft.com/office/drawing/2014/main" id="{2A39B97E-22CD-4701-B48B-5894158977D4}"/>
              </a:ext>
            </a:extLst>
          </p:cNvPr>
          <p:cNvSpPr>
            <a:spLocks noGrp="1"/>
          </p:cNvSpPr>
          <p:nvPr>
            <p:ph type="body" sz="quarter" idx="14" hasCustomPrompt="1"/>
          </p:nvPr>
        </p:nvSpPr>
        <p:spPr>
          <a:xfrm>
            <a:off x="472639" y="6417333"/>
            <a:ext cx="8239560" cy="216024"/>
          </a:xfrm>
        </p:spPr>
        <p:txBody>
          <a:bodyPr/>
          <a:lstStyle>
            <a:lvl1pPr marL="0" indent="0">
              <a:buFontTx/>
              <a:buNone/>
              <a:defRPr sz="600">
                <a:solidFill>
                  <a:schemeClr val="tx2"/>
                </a:solidFill>
              </a:defRPr>
            </a:lvl1pPr>
          </a:lstStyle>
          <a:p>
            <a:pPr lvl="0"/>
            <a:r>
              <a:rPr lang="en-US"/>
              <a:t>Click to add footer text</a:t>
            </a:r>
            <a:endParaRPr lang="en-GB"/>
          </a:p>
        </p:txBody>
      </p:sp>
      <p:pic>
        <p:nvPicPr>
          <p:cNvPr id="4" name="Picture 3" descr="Logo, company name&#10;&#10;Description automatically generated">
            <a:extLst>
              <a:ext uri="{FF2B5EF4-FFF2-40B4-BE49-F238E27FC236}">
                <a16:creationId xmlns:a16="http://schemas.microsoft.com/office/drawing/2014/main" id="{3843044F-502B-48CB-AFB7-9185686AD6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17405" y="260649"/>
            <a:ext cx="491504" cy="396836"/>
          </a:xfrm>
          <a:prstGeom prst="rect">
            <a:avLst/>
          </a:prstGeom>
        </p:spPr>
      </p:pic>
    </p:spTree>
    <p:extLst>
      <p:ext uri="{BB962C8B-B14F-4D97-AF65-F5344CB8AC3E}">
        <p14:creationId xmlns:p14="http://schemas.microsoft.com/office/powerpoint/2010/main" val="193697547"/>
      </p:ext>
    </p:extLst>
  </p:cSld>
  <p:clrMapOvr>
    <a:masterClrMapping/>
  </p:clrMapOvr>
  <p:transition spd="med">
    <p:fade/>
  </p:transition>
  <p:extLst>
    <p:ext uri="{DCECCB84-F9BA-43D5-87BE-67443E8EF086}">
      <p15:sldGuideLst xmlns:p15="http://schemas.microsoft.com/office/powerpoint/2012/main">
        <p15:guide id="1" orient="horz" pos="232" userDrawn="1">
          <p15:clr>
            <a:srgbClr val="FBAE40"/>
          </p15:clr>
        </p15:guide>
        <p15:guide id="2" pos="5488" userDrawn="1">
          <p15:clr>
            <a:srgbClr val="FBAE40"/>
          </p15:clr>
        </p15:guide>
        <p15:guide id="3" orient="horz" pos="1003" userDrawn="1">
          <p15:clr>
            <a:srgbClr val="FBAE40"/>
          </p15:clr>
        </p15:guide>
        <p15:guide id="4" orient="horz" pos="640" userDrawn="1">
          <p15:clr>
            <a:srgbClr val="FBAE40"/>
          </p15:clr>
        </p15:guide>
        <p15:guide id="5" pos="4808" userDrawn="1">
          <p15:clr>
            <a:srgbClr val="FBAE40"/>
          </p15:clr>
        </p15:guide>
        <p15:guide id="6" orient="horz" pos="164" userDrawn="1">
          <p15:clr>
            <a:srgbClr val="FBAE40"/>
          </p15:clr>
        </p15:guide>
        <p15:guide id="8" orient="horz" pos="414" userDrawn="1">
          <p15:clr>
            <a:srgbClr val="FBAE40"/>
          </p15:clr>
        </p15:guide>
        <p15:guide id="9" orient="horz" pos="39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1" y="2084918"/>
            <a:ext cx="7210425" cy="4032249"/>
          </a:xfrm>
        </p:spPr>
        <p:txBody>
          <a:bodyPr/>
          <a:lstStyle>
            <a:lvl1pPr>
              <a:defRPr/>
            </a:lvl1pPr>
            <a:lvl2pPr marL="266700" indent="0">
              <a:defRPr sz="1800"/>
            </a:lvl2pPr>
            <a:lvl3pPr marL="444500" indent="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6" name="Picture 15"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7" name="Group 11"/>
          <p:cNvGrpSpPr/>
          <p:nvPr userDrawn="1"/>
        </p:nvGrpSpPr>
        <p:grpSpPr>
          <a:xfrm>
            <a:off x="-1620688" y="1073346"/>
            <a:ext cx="1548680" cy="3579790"/>
            <a:chOff x="6195941" y="562596"/>
            <a:chExt cx="1548680" cy="3579790"/>
          </a:xfrm>
        </p:grpSpPr>
        <p:grpSp>
          <p:nvGrpSpPr>
            <p:cNvPr id="18" name="Group 113"/>
            <p:cNvGrpSpPr/>
            <p:nvPr/>
          </p:nvGrpSpPr>
          <p:grpSpPr>
            <a:xfrm>
              <a:off x="6195941" y="832626"/>
              <a:ext cx="1548680" cy="3309760"/>
              <a:chOff x="-1872716" y="660661"/>
              <a:chExt cx="1548680" cy="2482322"/>
            </a:xfrm>
          </p:grpSpPr>
          <p:sp>
            <p:nvSpPr>
              <p:cNvPr id="23" name="TextBox 22"/>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4" name="Picture 23"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2" name="Picture 21"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right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0" y="2084918"/>
            <a:ext cx="4114800" cy="4032249"/>
          </a:xfrm>
        </p:spPr>
        <p:txBody>
          <a:bodyPr rIns="540000"/>
          <a:lstStyle>
            <a:lvl1pPr>
              <a:defRPr/>
            </a:lvl1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hasCustomPrompt="1"/>
          </p:nvPr>
        </p:nvSpPr>
        <p:spPr>
          <a:xfrm>
            <a:off x="4716016" y="2084918"/>
            <a:ext cx="3959672" cy="4032249"/>
          </a:xfrm>
        </p:spPr>
        <p:txBody>
          <a:bodyPr anchor="ctr">
            <a:normAutofit/>
          </a:bodyPr>
          <a:lstStyle>
            <a:lvl1pPr>
              <a:buNone/>
              <a:defRPr sz="1200">
                <a:solidFill>
                  <a:schemeClr val="tx2"/>
                </a:solidFill>
              </a:defRPr>
            </a:lvl1pPr>
          </a:lstStyle>
          <a:p>
            <a:r>
              <a:rPr lang="en-GB" dirty="0"/>
              <a:t>Insert image &gt;</a:t>
            </a:r>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7" name="Picture 16"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8" name="Group 11"/>
          <p:cNvGrpSpPr/>
          <p:nvPr userDrawn="1"/>
        </p:nvGrpSpPr>
        <p:grpSpPr>
          <a:xfrm>
            <a:off x="-1620688" y="1073346"/>
            <a:ext cx="1548680" cy="3579790"/>
            <a:chOff x="6195941" y="562596"/>
            <a:chExt cx="1548680" cy="3579790"/>
          </a:xfrm>
        </p:grpSpPr>
        <p:grpSp>
          <p:nvGrpSpPr>
            <p:cNvPr id="21" name="Group 113"/>
            <p:cNvGrpSpPr/>
            <p:nvPr/>
          </p:nvGrpSpPr>
          <p:grpSpPr>
            <a:xfrm>
              <a:off x="6195941" y="832626"/>
              <a:ext cx="1548680" cy="3309760"/>
              <a:chOff x="-1872716" y="660661"/>
              <a:chExt cx="1548680" cy="2482322"/>
            </a:xfrm>
          </p:grpSpPr>
          <p:sp>
            <p:nvSpPr>
              <p:cNvPr id="25" name="TextBox 24"/>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6" name="Picture 25"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4" name="Picture 23"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sp>
        <p:nvSpPr>
          <p:cNvPr id="7" name="Text Placeholder 6"/>
          <p:cNvSpPr>
            <a:spLocks noGrp="1"/>
          </p:cNvSpPr>
          <p:nvPr>
            <p:ph type="body" sz="quarter" idx="13" hasCustomPrompt="1"/>
          </p:nvPr>
        </p:nvSpPr>
        <p:spPr>
          <a:xfrm>
            <a:off x="457200" y="2084918"/>
            <a:ext cx="3862772"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 Placeholder 6"/>
          <p:cNvSpPr>
            <a:spLocks noGrp="1"/>
          </p:cNvSpPr>
          <p:nvPr>
            <p:ph type="body" sz="quarter" idx="14" hasCustomPrompt="1"/>
          </p:nvPr>
        </p:nvSpPr>
        <p:spPr>
          <a:xfrm>
            <a:off x="4788024" y="2084918"/>
            <a:ext cx="3862772"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23" name="Group 11"/>
          <p:cNvGrpSpPr/>
          <p:nvPr userDrawn="1"/>
        </p:nvGrpSpPr>
        <p:grpSpPr>
          <a:xfrm>
            <a:off x="-1620688" y="1073346"/>
            <a:ext cx="1548680" cy="3579790"/>
            <a:chOff x="6195941" y="562596"/>
            <a:chExt cx="1548680" cy="3579790"/>
          </a:xfrm>
        </p:grpSpPr>
        <p:grpSp>
          <p:nvGrpSpPr>
            <p:cNvPr id="24" name="Group 113"/>
            <p:cNvGrpSpPr/>
            <p:nvPr/>
          </p:nvGrpSpPr>
          <p:grpSpPr>
            <a:xfrm>
              <a:off x="6195941" y="832626"/>
              <a:ext cx="1548680" cy="3309760"/>
              <a:chOff x="-1872716" y="660661"/>
              <a:chExt cx="1548680" cy="2482322"/>
            </a:xfrm>
          </p:grpSpPr>
          <p:sp>
            <p:nvSpPr>
              <p:cNvPr id="28" name="TextBox 27"/>
              <p:cNvSpPr txBox="1"/>
              <p:nvPr/>
            </p:nvSpPr>
            <p:spPr>
              <a:xfrm>
                <a:off x="-1872716" y="984698"/>
                <a:ext cx="1548680" cy="2158285"/>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pic>
            <p:nvPicPr>
              <p:cNvPr id="29" name="Picture 28"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26" name="Donut 2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7" name="Picture 26"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Table Placeholder 21"/>
          <p:cNvSpPr>
            <a:spLocks noGrp="1"/>
          </p:cNvSpPr>
          <p:nvPr>
            <p:ph type="tbl" sz="quarter" idx="17" hasCustomPrompt="1"/>
          </p:nvPr>
        </p:nvSpPr>
        <p:spPr>
          <a:xfrm>
            <a:off x="465139" y="2084918"/>
            <a:ext cx="8210549" cy="4032249"/>
          </a:xfrm>
        </p:spPr>
        <p:txBody>
          <a:bodyPr lIns="1800000" anchor="ctr">
            <a:normAutofit/>
          </a:bodyPr>
          <a:lstStyle>
            <a:lvl1pPr>
              <a:buNone/>
              <a:defRPr sz="1200">
                <a:solidFill>
                  <a:schemeClr val="tx2"/>
                </a:solidFill>
              </a:defRPr>
            </a:lvl1pPr>
          </a:lstStyle>
          <a:p>
            <a:r>
              <a:rPr lang="en-GB" dirty="0"/>
              <a:t>Click to insert table &gt;</a:t>
            </a:r>
          </a:p>
        </p:txBody>
      </p:sp>
      <p:pic>
        <p:nvPicPr>
          <p:cNvPr id="15" name="Picture 14"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grpSp>
        <p:nvGrpSpPr>
          <p:cNvPr id="16" name="Group 30"/>
          <p:cNvGrpSpPr/>
          <p:nvPr userDrawn="1"/>
        </p:nvGrpSpPr>
        <p:grpSpPr>
          <a:xfrm>
            <a:off x="-1620688" y="1057501"/>
            <a:ext cx="1548680" cy="4279711"/>
            <a:chOff x="-1691380" y="2732371"/>
            <a:chExt cx="1548680" cy="4279711"/>
          </a:xfrm>
        </p:grpSpPr>
        <p:sp>
          <p:nvSpPr>
            <p:cNvPr id="17" name="Donut 16"/>
            <p:cNvSpPr>
              <a:spLocks noChangeAspect="1"/>
            </p:cNvSpPr>
            <p:nvPr/>
          </p:nvSpPr>
          <p:spPr>
            <a:xfrm>
              <a:off x="-1605600" y="2732371"/>
              <a:ext cx="576000" cy="57600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4D4D"/>
                </a:solidFill>
                <a:latin typeface="+mn-lt"/>
              </a:endParaRPr>
            </a:p>
          </p:txBody>
        </p:sp>
        <p:grpSp>
          <p:nvGrpSpPr>
            <p:cNvPr id="18" name="Group 15"/>
            <p:cNvGrpSpPr/>
            <p:nvPr/>
          </p:nvGrpSpPr>
          <p:grpSpPr>
            <a:xfrm>
              <a:off x="-1691380" y="2803266"/>
              <a:ext cx="1548680" cy="4208816"/>
              <a:chOff x="-1553715" y="3400885"/>
              <a:chExt cx="1719267" cy="4208816"/>
            </a:xfrm>
          </p:grpSpPr>
          <p:pic>
            <p:nvPicPr>
              <p:cNvPr id="21" name="Picture 20" descr="symbol---donut.png"/>
              <p:cNvPicPr>
                <a:picLocks noChangeAspect="1"/>
              </p:cNvPicPr>
              <p:nvPr/>
            </p:nvPicPr>
            <p:blipFill>
              <a:blip r:embed="rId3" cstate="print"/>
              <a:stretch>
                <a:fillRect/>
              </a:stretch>
            </p:blipFill>
            <p:spPr>
              <a:xfrm>
                <a:off x="-1374480" y="3400885"/>
                <a:ext cx="463455" cy="417471"/>
              </a:xfrm>
              <a:prstGeom prst="rect">
                <a:avLst/>
              </a:prstGeom>
            </p:spPr>
          </p:pic>
          <p:pic>
            <p:nvPicPr>
              <p:cNvPr id="29" name="Picture 28" descr="icon_information-white.png"/>
              <p:cNvPicPr>
                <a:picLocks noChangeAspect="1"/>
              </p:cNvPicPr>
              <p:nvPr/>
            </p:nvPicPr>
            <p:blipFill>
              <a:blip r:embed="rId4" cstate="print">
                <a:lum bright="-100000"/>
              </a:blip>
              <a:stretch>
                <a:fillRect/>
              </a:stretch>
            </p:blipFill>
            <p:spPr>
              <a:xfrm>
                <a:off x="-1428202" y="3681287"/>
                <a:ext cx="121592" cy="320113"/>
              </a:xfrm>
              <a:prstGeom prst="rect">
                <a:avLst/>
              </a:prstGeom>
            </p:spPr>
          </p:pic>
          <p:sp>
            <p:nvSpPr>
              <p:cNvPr id="30" name="Rectangle 29"/>
              <p:cNvSpPr/>
              <p:nvPr/>
            </p:nvSpPr>
            <p:spPr>
              <a:xfrm>
                <a:off x="-1553715" y="3962549"/>
                <a:ext cx="1719267" cy="3647152"/>
              </a:xfrm>
              <a:prstGeom prst="rect">
                <a:avLst/>
              </a:prstGeom>
            </p:spPr>
            <p:txBody>
              <a:bodyPr wrap="square" lIns="0" rIns="0">
                <a:spAutoFit/>
              </a:bodyPr>
              <a:lstStyle/>
              <a:p>
                <a:r>
                  <a:rPr lang="en-GB" sz="1100" dirty="0">
                    <a:solidFill>
                      <a:srgbClr val="000000"/>
                    </a:solidFill>
                  </a:rPr>
                  <a:t>To edit the table simply</a:t>
                </a:r>
                <a:r>
                  <a:rPr lang="en-GB" sz="1100" baseline="0" dirty="0">
                    <a:solidFill>
                      <a:srgbClr val="000000"/>
                    </a:solidFill>
                  </a:rPr>
                  <a:t> over type the sample text</a:t>
                </a:r>
              </a:p>
              <a:p>
                <a:endParaRPr lang="en-GB" sz="1100" baseline="0" dirty="0">
                  <a:solidFill>
                    <a:srgbClr val="000000"/>
                  </a:solidFill>
                </a:endParaRPr>
              </a:p>
              <a:p>
                <a:r>
                  <a:rPr lang="en-GB" sz="1100" baseline="0" dirty="0">
                    <a:solidFill>
                      <a:srgbClr val="000000"/>
                    </a:solidFill>
                  </a:rPr>
                  <a:t>Alternatively…</a:t>
                </a:r>
              </a:p>
              <a:p>
                <a:r>
                  <a:rPr lang="en-GB" sz="1100" baseline="0" dirty="0">
                    <a:solidFill>
                      <a:srgbClr val="000000"/>
                    </a:solidFill>
                  </a:rPr>
                  <a:t>If you have created a table in Excel delete the example table and the table placeholder on the slide, then go to Excel</a:t>
                </a:r>
              </a:p>
              <a:p>
                <a:r>
                  <a:rPr lang="en-GB" sz="1100" baseline="0" dirty="0">
                    <a:solidFill>
                      <a:srgbClr val="000000"/>
                    </a:solidFill>
                  </a:rPr>
                  <a:t>select the data…</a:t>
                </a:r>
              </a:p>
              <a:p>
                <a:r>
                  <a:rPr lang="en-GB" sz="1100" baseline="0" dirty="0">
                    <a:solidFill>
                      <a:srgbClr val="000000"/>
                    </a:solidFill>
                  </a:rPr>
                  <a:t>&gt;Right click on the table</a:t>
                </a:r>
              </a:p>
              <a:p>
                <a:r>
                  <a:rPr lang="en-GB" sz="1100" baseline="0" dirty="0">
                    <a:solidFill>
                      <a:srgbClr val="000000"/>
                    </a:solidFill>
                  </a:rPr>
                  <a:t>&gt;’Copy’</a:t>
                </a:r>
              </a:p>
              <a:p>
                <a:r>
                  <a:rPr lang="en-GB" sz="1100" baseline="0" dirty="0">
                    <a:solidFill>
                      <a:srgbClr val="000000"/>
                    </a:solidFill>
                  </a:rPr>
                  <a:t>  (Go to your PowerPoint file)</a:t>
                </a:r>
              </a:p>
              <a:p>
                <a:r>
                  <a:rPr lang="en-GB" sz="1100" baseline="0" dirty="0">
                    <a:solidFill>
                      <a:srgbClr val="000000"/>
                    </a:solidFill>
                  </a:rPr>
                  <a:t>&gt;’Paste’ table into  relevant slide and  format the style accordingly</a:t>
                </a:r>
              </a:p>
              <a:p>
                <a:endParaRPr lang="en-GB" sz="1100" baseline="0" dirty="0">
                  <a:solidFill>
                    <a:srgbClr val="000000"/>
                  </a:solidFill>
                </a:endParaRPr>
              </a:p>
              <a:p>
                <a:endParaRPr lang="en-GB" sz="1100" dirty="0">
                  <a:solidFill>
                    <a:srgbClr val="000000"/>
                  </a:solidFill>
                </a:endParaRPr>
              </a:p>
            </p:txBody>
          </p:sp>
        </p:grpSp>
      </p:gr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7"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descr="IAM RoadSmart_Logo_RGB_72dpi.png"/>
          <p:cNvPicPr>
            <a:picLocks noChangeAspect="1"/>
          </p:cNvPicPr>
          <p:nvPr userDrawn="1"/>
        </p:nvPicPr>
        <p:blipFill>
          <a:blip r:embed="rId2" cstate="print"/>
          <a:stretch>
            <a:fillRect/>
          </a:stretch>
        </p:blipFill>
        <p:spPr>
          <a:xfrm>
            <a:off x="7667625" y="656692"/>
            <a:ext cx="1008831" cy="610891"/>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cxnSp>
        <p:nvCxnSpPr>
          <p:cNvPr id="20" name="Straight Connector 19"/>
          <p:cNvCxnSpPr/>
          <p:nvPr userDrawn="1"/>
        </p:nvCxnSpPr>
        <p:spPr>
          <a:xfrm flipH="1">
            <a:off x="457200" y="452669"/>
            <a:ext cx="82192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Media Placeholder 7"/>
          <p:cNvSpPr>
            <a:spLocks noGrp="1"/>
          </p:cNvSpPr>
          <p:nvPr>
            <p:ph type="media" sz="quarter" idx="13" hasCustomPrompt="1"/>
          </p:nvPr>
        </p:nvSpPr>
        <p:spPr>
          <a:xfrm>
            <a:off x="465138" y="1872493"/>
            <a:ext cx="6159500" cy="3464719"/>
          </a:xfrm>
          <a:blipFill dpi="0" rotWithShape="1">
            <a:blip r:embed="rId2" cstate="print">
              <a:alphaModFix amt="20000"/>
            </a:blip>
            <a:srcRect/>
            <a:stretch>
              <a:fillRect/>
            </a:stretch>
          </a:blipFill>
        </p:spPr>
        <p:txBody>
          <a:bodyPr anchor="ctr">
            <a:normAutofit/>
          </a:bodyPr>
          <a:lstStyle>
            <a:lvl1pPr marL="0" indent="0">
              <a:buNone/>
              <a:defRPr sz="1200" baseline="0">
                <a:solidFill>
                  <a:schemeClr val="tx2"/>
                </a:solidFill>
              </a:defRPr>
            </a:lvl1pPr>
          </a:lstStyle>
          <a:p>
            <a:r>
              <a:rPr lang="en-GB" dirty="0"/>
              <a:t>Click to insert video &gt;</a:t>
            </a:r>
          </a:p>
        </p:txBody>
      </p:sp>
      <p:pic>
        <p:nvPicPr>
          <p:cNvPr id="16" name="Picture 15" descr="IAM RoadSmart_Logo_RGB_72dpi.png"/>
          <p:cNvPicPr>
            <a:picLocks noChangeAspect="1"/>
          </p:cNvPicPr>
          <p:nvPr userDrawn="1"/>
        </p:nvPicPr>
        <p:blipFill>
          <a:blip r:embed="rId3" cstate="print"/>
          <a:stretch>
            <a:fillRect/>
          </a:stretch>
        </p:blipFill>
        <p:spPr>
          <a:xfrm>
            <a:off x="7667625" y="656692"/>
            <a:ext cx="1008831" cy="610891"/>
          </a:xfrm>
          <a:prstGeom prst="rect">
            <a:avLst/>
          </a:prstGeom>
        </p:spPr>
      </p:pic>
      <p:grpSp>
        <p:nvGrpSpPr>
          <p:cNvPr id="27" name="Group 26"/>
          <p:cNvGrpSpPr/>
          <p:nvPr userDrawn="1"/>
        </p:nvGrpSpPr>
        <p:grpSpPr>
          <a:xfrm>
            <a:off x="-1620688" y="1029428"/>
            <a:ext cx="1548680" cy="5171880"/>
            <a:chOff x="-1872716" y="2511865"/>
            <a:chExt cx="1548680" cy="5171880"/>
          </a:xfrm>
        </p:grpSpPr>
        <p:sp>
          <p:nvSpPr>
            <p:cNvPr id="28" name="Oval 27"/>
            <p:cNvSpPr/>
            <p:nvPr/>
          </p:nvSpPr>
          <p:spPr>
            <a:xfrm>
              <a:off x="-1781739" y="2511865"/>
              <a:ext cx="629103" cy="6291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66"/>
            <p:cNvGrpSpPr/>
            <p:nvPr/>
          </p:nvGrpSpPr>
          <p:grpSpPr>
            <a:xfrm>
              <a:off x="-1872716" y="2636912"/>
              <a:ext cx="1548680" cy="5046833"/>
              <a:chOff x="-1382920" y="881001"/>
              <a:chExt cx="1311932" cy="5046833"/>
            </a:xfrm>
          </p:grpSpPr>
          <p:grpSp>
            <p:nvGrpSpPr>
              <p:cNvPr id="30" name="Group 32"/>
              <p:cNvGrpSpPr/>
              <p:nvPr/>
            </p:nvGrpSpPr>
            <p:grpSpPr>
              <a:xfrm>
                <a:off x="-1368151" y="881001"/>
                <a:ext cx="1297163" cy="5046833"/>
                <a:chOff x="-1872715" y="500478"/>
                <a:chExt cx="1297163" cy="3785130"/>
              </a:xfrm>
            </p:grpSpPr>
            <p:pic>
              <p:nvPicPr>
                <p:cNvPr id="32" name="Picture 31" descr="icon_camera_circle.png"/>
                <p:cNvPicPr>
                  <a:picLocks/>
                </p:cNvPicPr>
                <p:nvPr/>
              </p:nvPicPr>
              <p:blipFill>
                <a:blip r:embed="rId4" cstate="print"/>
                <a:stretch>
                  <a:fillRect/>
                </a:stretch>
              </p:blipFill>
              <p:spPr>
                <a:xfrm>
                  <a:off x="-1716184" y="500478"/>
                  <a:ext cx="316701" cy="280389"/>
                </a:xfrm>
                <a:prstGeom prst="rect">
                  <a:avLst/>
                </a:prstGeom>
                <a:noFill/>
                <a:ln>
                  <a:noFill/>
                </a:ln>
              </p:spPr>
            </p:pic>
            <p:sp>
              <p:nvSpPr>
                <p:cNvPr id="33" name="TextBox 32"/>
                <p:cNvSpPr txBox="1"/>
                <p:nvPr/>
              </p:nvSpPr>
              <p:spPr>
                <a:xfrm>
                  <a:off x="-1872715" y="984699"/>
                  <a:ext cx="1297163" cy="3300909"/>
                </a:xfrm>
                <a:prstGeom prst="rect">
                  <a:avLst/>
                </a:prstGeom>
                <a:noFill/>
              </p:spPr>
              <p:txBody>
                <a:bodyPr wrap="square" lIns="0" tIns="0" rIns="0" bIns="0" rtlCol="0">
                  <a:spAutoFit/>
                </a:bodyPr>
                <a:lstStyle/>
                <a:p>
                  <a:r>
                    <a:rPr lang="en-GB" sz="1100" dirty="0">
                      <a:solidFill>
                        <a:srgbClr val="000000"/>
                      </a:solidFill>
                    </a:rPr>
                    <a:t>When inserting a video file (by clicking the icon shown) always ensure that when saving and circulating the PowerPoint file that the video file is also sent (as a separate file). The recipient of both the PowerPoint file and the Video file should save both files in the same location (as the same file names) to ensure the PowerPoint file finds the video file to play.</a:t>
                  </a:r>
                  <a:endParaRPr lang="en-GB" sz="1100" baseline="0" dirty="0">
                    <a:solidFill>
                      <a:srgbClr val="000000"/>
                    </a:solidFill>
                  </a:endParaRPr>
                </a:p>
                <a:p>
                  <a:endParaRPr lang="en-GB" sz="1100" baseline="0" dirty="0">
                    <a:solidFill>
                      <a:srgbClr val="000000"/>
                    </a:solidFill>
                  </a:endParaRPr>
                </a:p>
                <a:p>
                  <a:endParaRPr lang="en-GB" sz="1100" baseline="0" dirty="0">
                    <a:solidFill>
                      <a:srgbClr val="000000"/>
                    </a:solidFill>
                  </a:endParaRPr>
                </a:p>
                <a:p>
                  <a:r>
                    <a:rPr lang="en-GB" sz="1100" baseline="0" dirty="0">
                      <a:solidFill>
                        <a:srgbClr val="000000"/>
                      </a:solidFill>
                    </a:rPr>
                    <a:t>You should always double check the recipient can play the selected video</a:t>
                  </a:r>
                  <a:r>
                    <a:rPr lang="en-GB" sz="1100" dirty="0">
                      <a:solidFill>
                        <a:srgbClr val="000000"/>
                      </a:solidFill>
                    </a:rPr>
                    <a:t> file type other wise the video may not play in the presentation.</a:t>
                  </a:r>
                </a:p>
                <a:p>
                  <a:endParaRPr lang="en-GB" sz="1100" dirty="0">
                    <a:solidFill>
                      <a:srgbClr val="000000"/>
                    </a:solidFill>
                  </a:endParaRPr>
                </a:p>
              </p:txBody>
            </p:sp>
            <p:pic>
              <p:nvPicPr>
                <p:cNvPr id="34" name="Picture 33" descr="icon_information-white.png"/>
                <p:cNvPicPr>
                  <a:picLocks noChangeAspect="1"/>
                </p:cNvPicPr>
                <p:nvPr/>
              </p:nvPicPr>
              <p:blipFill>
                <a:blip r:embed="rId5" cstate="screen">
                  <a:lum bright="-100000"/>
                </a:blip>
                <a:stretch>
                  <a:fillRect/>
                </a:stretch>
              </p:blipFill>
              <p:spPr>
                <a:xfrm>
                  <a:off x="-1764703" y="660661"/>
                  <a:ext cx="121592" cy="240085"/>
                </a:xfrm>
                <a:prstGeom prst="rect">
                  <a:avLst/>
                </a:prstGeom>
              </p:spPr>
            </p:pic>
          </p:grpSp>
          <p:pic>
            <p:nvPicPr>
              <p:cNvPr id="31" name="Picture 30" descr="alert-icon.png"/>
              <p:cNvPicPr>
                <a:picLocks/>
              </p:cNvPicPr>
              <p:nvPr/>
            </p:nvPicPr>
            <p:blipFill>
              <a:blip r:embed="rId6" cstate="screen">
                <a:lum bright="-99000"/>
              </a:blip>
              <a:stretch>
                <a:fillRect/>
              </a:stretch>
            </p:blipFill>
            <p:spPr>
              <a:xfrm>
                <a:off x="-1382920" y="4250572"/>
                <a:ext cx="240924" cy="285802"/>
              </a:xfrm>
              <a:prstGeom prst="rect">
                <a:avLst/>
              </a:prstGeom>
            </p:spPr>
          </p:pic>
        </p:gr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57200" y="2420889"/>
            <a:ext cx="7210425" cy="2013927"/>
          </a:xfrm>
        </p:spPr>
        <p:txBody>
          <a:bodyPr anchor="ctr">
            <a:noAutofit/>
          </a:bodyPr>
          <a:lstStyle>
            <a:lvl1pPr>
              <a:defRPr sz="3500">
                <a:solidFill>
                  <a:schemeClr val="bg1"/>
                </a:solidFill>
              </a:defRPr>
            </a:lvl1pPr>
          </a:lstStyle>
          <a:p>
            <a:r>
              <a:rPr lang="en-US" dirty="0"/>
              <a:t>Click to edit divider title</a:t>
            </a:r>
            <a:endParaRPr lang="en-GB"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This is where any footer information would be placed</a:t>
            </a:r>
          </a:p>
        </p:txBody>
      </p:sp>
      <p:sp>
        <p:nvSpPr>
          <p:cNvPr id="5" name="Slide Number Placeholder 4"/>
          <p:cNvSpPr>
            <a:spLocks noGrp="1"/>
          </p:cNvSpPr>
          <p:nvPr>
            <p:ph type="sldNum" sz="quarter" idx="12"/>
          </p:nvPr>
        </p:nvSpPr>
        <p:spPr/>
        <p:txBody>
          <a:bodyPr/>
          <a:lstStyle/>
          <a:p>
            <a:r>
              <a:rPr lang="en-GB" dirty="0"/>
              <a:t>Page </a:t>
            </a:r>
            <a:fld id="{780C4732-A6F7-44CF-9DF7-E38B16CA62E7}" type="slidenum">
              <a:rPr lang="en-GB" smtClean="0"/>
              <a:pPr/>
              <a:t>‹#›</a:t>
            </a:fld>
            <a:endParaRPr lang="en-GB" dirty="0"/>
          </a:p>
        </p:txBody>
      </p:sp>
      <p:pic>
        <p:nvPicPr>
          <p:cNvPr id="8" name="Picture 7" descr="IAM RoadSmart_Logo_RGB_72dpi.png"/>
          <p:cNvPicPr>
            <a:picLocks noChangeAspect="1"/>
          </p:cNvPicPr>
          <p:nvPr userDrawn="1"/>
        </p:nvPicPr>
        <p:blipFill>
          <a:blip r:embed="rId2" cstate="print">
            <a:lum bright="100000"/>
          </a:blip>
          <a:stretch>
            <a:fillRect/>
          </a:stretch>
        </p:blipFill>
        <p:spPr>
          <a:xfrm>
            <a:off x="7667625" y="656692"/>
            <a:ext cx="1008831" cy="610891"/>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2668"/>
            <a:ext cx="6167438" cy="1147533"/>
          </a:xfrm>
          <a:prstGeom prst="rect">
            <a:avLst/>
          </a:prstGeom>
        </p:spPr>
        <p:txBody>
          <a:bodyPr vert="horz" lIns="0" tIns="0" rIns="0" bIns="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457201" y="2084917"/>
            <a:ext cx="7210425" cy="4022400"/>
          </a:xfrm>
          <a:prstGeom prst="rect">
            <a:avLst/>
          </a:prstGeom>
        </p:spPr>
        <p:txBody>
          <a:bodyPr vert="horz" lIns="0" tIns="0" rIns="0" bIns="0" rtlCol="0">
            <a:normAutofit/>
          </a:body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endParaRPr lang="en-GB" dirty="0"/>
          </a:p>
        </p:txBody>
      </p:sp>
      <p:sp>
        <p:nvSpPr>
          <p:cNvPr id="4" name="Date Placeholder 3"/>
          <p:cNvSpPr>
            <a:spLocks noGrp="1"/>
          </p:cNvSpPr>
          <p:nvPr>
            <p:ph type="dt" sz="half" idx="2"/>
          </p:nvPr>
        </p:nvSpPr>
        <p:spPr>
          <a:xfrm>
            <a:off x="457200" y="164637"/>
            <a:ext cx="4114800" cy="240000"/>
          </a:xfrm>
          <a:prstGeom prst="rect">
            <a:avLst/>
          </a:prstGeom>
        </p:spPr>
        <p:txBody>
          <a:bodyPr vert="horz" lIns="0" tIns="0" rIns="0" bIns="0" rtlCol="0" anchor="ctr"/>
          <a:lstStyle>
            <a:lvl1pPr algn="l">
              <a:defRPr sz="1000">
                <a:solidFill>
                  <a:schemeClr val="accent3"/>
                </a:solidFill>
              </a:defRPr>
            </a:lvl1pPr>
          </a:lstStyle>
          <a:p>
            <a:endParaRPr lang="en-GB"/>
          </a:p>
        </p:txBody>
      </p:sp>
      <p:sp>
        <p:nvSpPr>
          <p:cNvPr id="5" name="Footer Placeholder 4"/>
          <p:cNvSpPr>
            <a:spLocks noGrp="1"/>
          </p:cNvSpPr>
          <p:nvPr>
            <p:ph type="ftr" sz="quarter" idx="3"/>
          </p:nvPr>
        </p:nvSpPr>
        <p:spPr>
          <a:xfrm>
            <a:off x="465138" y="6166147"/>
            <a:ext cx="6159500" cy="239184"/>
          </a:xfrm>
          <a:prstGeom prst="rect">
            <a:avLst/>
          </a:prstGeom>
        </p:spPr>
        <p:txBody>
          <a:bodyPr vert="horz" lIns="0" tIns="0" rIns="0" bIns="0" rtlCol="0" anchor="ctr">
            <a:normAutofit/>
          </a:bodyPr>
          <a:lstStyle>
            <a:lvl1pPr algn="l">
              <a:defRPr sz="900">
                <a:solidFill>
                  <a:schemeClr val="accent3"/>
                </a:solidFill>
              </a:defRPr>
            </a:lvl1pPr>
          </a:lstStyle>
          <a:p>
            <a:r>
              <a:rPr lang="en-GB"/>
              <a:t>This is where any footer information would be placed</a:t>
            </a:r>
            <a:endParaRPr lang="en-GB" dirty="0"/>
          </a:p>
        </p:txBody>
      </p:sp>
      <p:sp>
        <p:nvSpPr>
          <p:cNvPr id="6" name="Slide Number Placeholder 5"/>
          <p:cNvSpPr>
            <a:spLocks noGrp="1"/>
          </p:cNvSpPr>
          <p:nvPr>
            <p:ph type="sldNum" sz="quarter" idx="4"/>
          </p:nvPr>
        </p:nvSpPr>
        <p:spPr>
          <a:xfrm>
            <a:off x="465138" y="6356351"/>
            <a:ext cx="4106862" cy="240000"/>
          </a:xfrm>
          <a:prstGeom prst="rect">
            <a:avLst/>
          </a:prstGeom>
        </p:spPr>
        <p:txBody>
          <a:bodyPr vert="horz" lIns="0" tIns="0" rIns="0" bIns="0" rtlCol="0" anchor="ctr"/>
          <a:lstStyle>
            <a:lvl1pPr algn="l">
              <a:defRPr sz="900">
                <a:solidFill>
                  <a:schemeClr val="accent3"/>
                </a:solidFill>
              </a:defRPr>
            </a:lvl1pPr>
          </a:lstStyle>
          <a:p>
            <a:r>
              <a:rPr lang="en-GB" dirty="0"/>
              <a:t>Page </a:t>
            </a:r>
            <a:fld id="{780C4732-A6F7-44CF-9DF7-E38B16CA62E7}"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54" r:id="rId1"/>
    <p:sldLayoutId id="2147483650" r:id="rId2"/>
    <p:sldLayoutId id="2147483651" r:id="rId3"/>
    <p:sldLayoutId id="2147483663" r:id="rId4"/>
    <p:sldLayoutId id="2147483656" r:id="rId5"/>
    <p:sldLayoutId id="2147483657" r:id="rId6"/>
    <p:sldLayoutId id="2147483658" r:id="rId7"/>
    <p:sldLayoutId id="2147483662" r:id="rId8"/>
    <p:sldLayoutId id="2147483652" r:id="rId9"/>
    <p:sldLayoutId id="2147483653" r:id="rId10"/>
    <p:sldLayoutId id="2147483661" r:id="rId11"/>
    <p:sldLayoutId id="2147483659" r:id="rId12"/>
    <p:sldLayoutId id="2147483660" r:id="rId13"/>
    <p:sldLayoutId id="2147483655" r:id="rId14"/>
    <p:sldLayoutId id="2147483664" r:id="rId15"/>
    <p:sldLayoutId id="2147483665" r:id="rId16"/>
  </p:sldLayoutIdLst>
  <p:transition spd="med">
    <p:fade/>
  </p:transition>
  <p:hf sldNum="0" hdr="0" ftr="0" dt="0"/>
  <p:txStyles>
    <p:titleStyle>
      <a:lvl1pPr algn="l" defTabSz="914400" rtl="0" eaLnBrk="1" latinLnBrk="0" hangingPunct="1">
        <a:spcBef>
          <a:spcPct val="0"/>
        </a:spcBef>
        <a:buNone/>
        <a:defRPr sz="2700" b="1" kern="1200">
          <a:solidFill>
            <a:schemeClr val="tx2"/>
          </a:solidFill>
          <a:latin typeface="+mj-lt"/>
          <a:ea typeface="+mj-ea"/>
          <a:cs typeface="+mj-cs"/>
        </a:defRPr>
      </a:lvl1pPr>
    </p:titleStyle>
    <p:bodyStyle>
      <a:lvl1pPr marL="180000" indent="-180000" algn="l" defTabSz="914400" rtl="0" eaLnBrk="1" latinLnBrk="0" hangingPunct="1">
        <a:spcBef>
          <a:spcPts val="400"/>
        </a:spcBef>
        <a:spcAft>
          <a:spcPts val="400"/>
        </a:spcAft>
        <a:buClr>
          <a:schemeClr val="tx2"/>
        </a:buClr>
        <a:buFont typeface="Arial" pitchFamily="34" charset="0"/>
        <a:buChar char="•"/>
        <a:defRPr sz="2200" kern="1200">
          <a:solidFill>
            <a:schemeClr val="tx1"/>
          </a:solidFill>
          <a:latin typeface="+mn-lt"/>
          <a:ea typeface="+mn-ea"/>
          <a:cs typeface="+mn-cs"/>
        </a:defRPr>
      </a:lvl1pPr>
      <a:lvl2pPr marL="0" indent="0" algn="l" defTabSz="914400" rtl="0" eaLnBrk="1" latinLnBrk="0" hangingPunct="1">
        <a:spcBef>
          <a:spcPts val="400"/>
        </a:spcBef>
        <a:spcAft>
          <a:spcPts val="400"/>
        </a:spcAft>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3pPr>
      <a:lvl4pPr marL="0" indent="0" algn="l" defTabSz="914400" rtl="0" eaLnBrk="1" latinLnBrk="0" hangingPunct="1">
        <a:spcBef>
          <a:spcPts val="600"/>
        </a:spcBef>
        <a:spcAft>
          <a:spcPts val="6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spcBef>
          <a:spcPts val="800"/>
        </a:spcBef>
        <a:spcAft>
          <a:spcPts val="800"/>
        </a:spcAft>
        <a:buFont typeface="Arial" pitchFamily="34" charset="0"/>
        <a:buNone/>
        <a:defRPr sz="1600" kern="1200">
          <a:solidFill>
            <a:schemeClr val="tx2"/>
          </a:solidFill>
          <a:latin typeface="+mn-lt"/>
          <a:ea typeface="+mn-ea"/>
          <a:cs typeface="+mn-cs"/>
        </a:defRPr>
      </a:lvl5pPr>
      <a:lvl6pPr marL="0" indent="0" algn="l" defTabSz="914400" rtl="0" eaLnBrk="1" latinLnBrk="0" hangingPunct="1">
        <a:spcBef>
          <a:spcPts val="800"/>
        </a:spcBef>
        <a:spcAft>
          <a:spcPts val="800"/>
        </a:spcAft>
        <a:buFont typeface="Arial" pitchFamily="34" charset="0"/>
        <a:buNone/>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088739"/>
            <a:ext cx="6167438" cy="828093"/>
          </a:xfrm>
        </p:spPr>
        <p:txBody>
          <a:bodyPr>
            <a:normAutofit fontScale="90000"/>
          </a:bodyPr>
          <a:lstStyle/>
          <a:p>
            <a:r>
              <a:rPr lang="en-GB" dirty="0"/>
              <a:t>Masters Mentors Seminar 2024</a:t>
            </a:r>
          </a:p>
        </p:txBody>
      </p:sp>
      <p:pic>
        <p:nvPicPr>
          <p:cNvPr id="30" name="Picture Placeholder 29" descr="Example-logo-white.png"/>
          <p:cNvPicPr>
            <a:picLocks noGrp="1" noChangeAspect="1"/>
          </p:cNvPicPr>
          <p:nvPr>
            <p:ph type="pic" sz="quarter" idx="20"/>
          </p:nvPr>
        </p:nvPicPr>
        <p:blipFill>
          <a:blip r:embed="rId2" cstate="print"/>
          <a:srcRect l="153" r="153"/>
          <a:stretch>
            <a:fillRect/>
          </a:stretch>
        </p:blipFill>
        <p:spPr/>
      </p:pic>
      <p:pic>
        <p:nvPicPr>
          <p:cNvPr id="5" name="Picture 10" descr="A picture containing sky, outdoor, nature, clouds&#10;&#10;Description automatically generated">
            <a:extLst>
              <a:ext uri="{FF2B5EF4-FFF2-40B4-BE49-F238E27FC236}">
                <a16:creationId xmlns:a16="http://schemas.microsoft.com/office/drawing/2014/main" id="{0CB73305-8CAC-0022-27C6-740AFED69F4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2479" b="12479"/>
          <a:stretch>
            <a:fillRect/>
          </a:stretch>
        </p:blipFill>
        <p:spPr bwMode="auto">
          <a:xfrm>
            <a:off x="0" y="2324100"/>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2E2"/>
                </a:solidFill>
                <a:latin typeface="+mn-lt"/>
                <a:cs typeface="Arial" panose="020B0604020202020204" pitchFamily="34" charset="0"/>
              </a:rPr>
              <a:t>Cornering</a:t>
            </a:r>
            <a:endParaRPr lang="en-GB" dirty="0">
              <a:solidFill>
                <a:srgbClr val="00B2E2"/>
              </a:solidFill>
              <a:latin typeface="+mn-lt"/>
            </a:endParaRPr>
          </a:p>
        </p:txBody>
      </p:sp>
      <p:sp>
        <p:nvSpPr>
          <p:cNvPr id="3" name="Text Placeholder 2"/>
          <p:cNvSpPr>
            <a:spLocks noGrp="1"/>
          </p:cNvSpPr>
          <p:nvPr>
            <p:ph type="body" sz="quarter" idx="13"/>
          </p:nvPr>
        </p:nvSpPr>
        <p:spPr>
          <a:xfrm>
            <a:off x="457201" y="1772816"/>
            <a:ext cx="7210425" cy="4344351"/>
          </a:xfrm>
        </p:spPr>
        <p:txBody>
          <a:bodyPr>
            <a:normAutofit/>
          </a:bodyPr>
          <a:lstStyle/>
          <a:p>
            <a:pPr>
              <a:defRPr/>
            </a:pPr>
            <a:r>
              <a:rPr lang="en-GB" altLang="en-US" dirty="0">
                <a:solidFill>
                  <a:srgbClr val="2C3D4A"/>
                </a:solidFill>
                <a:cs typeface="Arial" panose="020B0604020202020204" pitchFamily="34" charset="0"/>
              </a:rPr>
              <a:t>Safety, stability, getting the best view &amp; reducing the tightness of the bend</a:t>
            </a:r>
          </a:p>
          <a:p>
            <a:pPr>
              <a:defRPr/>
            </a:pPr>
            <a:r>
              <a:rPr lang="en-GB" altLang="en-US" dirty="0">
                <a:solidFill>
                  <a:srgbClr val="2C3D4A"/>
                </a:solidFill>
                <a:cs typeface="Arial" panose="020B0604020202020204" pitchFamily="34" charset="0"/>
              </a:rPr>
              <a:t>Technique – deceleration through the bend or a limit point analysis problem</a:t>
            </a:r>
          </a:p>
          <a:p>
            <a:pPr>
              <a:defRPr/>
            </a:pPr>
            <a:r>
              <a:rPr lang="en-GB" altLang="en-US" dirty="0">
                <a:solidFill>
                  <a:srgbClr val="2C3D4A"/>
                </a:solidFill>
                <a:cs typeface="Arial" panose="020B0604020202020204" pitchFamily="34" charset="0"/>
              </a:rPr>
              <a:t>Not matching speed to the speed at which the limit point is moving away</a:t>
            </a:r>
          </a:p>
          <a:p>
            <a:pPr>
              <a:defRPr/>
            </a:pPr>
            <a:r>
              <a:rPr lang="en-GB" altLang="en-US" dirty="0">
                <a:solidFill>
                  <a:srgbClr val="2C3D4A"/>
                </a:solidFill>
                <a:cs typeface="Arial" panose="020B0604020202020204" pitchFamily="34" charset="0"/>
              </a:rPr>
              <a:t>Cornering impacts on overtaking and progress – Five key principles for safe cornering</a:t>
            </a:r>
          </a:p>
          <a:p>
            <a:pPr>
              <a:defRPr/>
            </a:pPr>
            <a:r>
              <a:rPr lang="en-GB" altLang="en-US" dirty="0">
                <a:solidFill>
                  <a:srgbClr val="2C3D4A"/>
                </a:solidFill>
                <a:cs typeface="Arial" panose="020B0604020202020204" pitchFamily="34" charset="0"/>
              </a:rPr>
              <a:t>Always allow a margin for error when assessing the entry speed for a bend</a:t>
            </a:r>
          </a:p>
          <a:p>
            <a:endParaRPr lang="en-GB" dirty="0"/>
          </a:p>
        </p:txBody>
      </p:sp>
    </p:spTree>
    <p:extLst>
      <p:ext uri="{BB962C8B-B14F-4D97-AF65-F5344CB8AC3E}">
        <p14:creationId xmlns:p14="http://schemas.microsoft.com/office/powerpoint/2010/main" val="3256524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299A-7221-3548-FCD3-74E86F01D31D}"/>
              </a:ext>
            </a:extLst>
          </p:cNvPr>
          <p:cNvSpPr>
            <a:spLocks noGrp="1"/>
          </p:cNvSpPr>
          <p:nvPr>
            <p:ph type="title"/>
          </p:nvPr>
        </p:nvSpPr>
        <p:spPr/>
        <p:txBody>
          <a:bodyPr/>
          <a:lstStyle/>
          <a:p>
            <a:r>
              <a:rPr lang="en-GB" altLang="en-US" dirty="0">
                <a:solidFill>
                  <a:srgbClr val="00B2E2"/>
                </a:solidFill>
                <a:latin typeface="+mn-lt"/>
                <a:cs typeface="Arial" panose="020B0604020202020204" pitchFamily="34" charset="0"/>
              </a:rPr>
              <a:t>Positioning</a:t>
            </a:r>
            <a:endParaRPr lang="en-GB" dirty="0"/>
          </a:p>
        </p:txBody>
      </p:sp>
      <p:sp>
        <p:nvSpPr>
          <p:cNvPr id="3" name="Text Placeholder 2">
            <a:extLst>
              <a:ext uri="{FF2B5EF4-FFF2-40B4-BE49-F238E27FC236}">
                <a16:creationId xmlns:a16="http://schemas.microsoft.com/office/drawing/2014/main" id="{33115BBE-C61B-4B3F-437C-E45E9BBC78D3}"/>
              </a:ext>
            </a:extLst>
          </p:cNvPr>
          <p:cNvSpPr>
            <a:spLocks noGrp="1"/>
          </p:cNvSpPr>
          <p:nvPr>
            <p:ph type="body" sz="quarter" idx="13"/>
          </p:nvPr>
        </p:nvSpPr>
        <p:spPr>
          <a:xfrm>
            <a:off x="457201" y="1808820"/>
            <a:ext cx="7210425" cy="4308347"/>
          </a:xfrm>
        </p:spPr>
        <p:txBody>
          <a:bodyPr/>
          <a:lstStyle/>
          <a:p>
            <a:r>
              <a:rPr lang="en-GB" altLang="en-US" dirty="0">
                <a:solidFill>
                  <a:srgbClr val="2C3D4A"/>
                </a:solidFill>
                <a:cs typeface="Arial" panose="020B0604020202020204" pitchFamily="34" charset="0"/>
              </a:rPr>
              <a:t>Roadcraft page 163 and MC Roadcraft page 189</a:t>
            </a:r>
          </a:p>
          <a:p>
            <a:r>
              <a:rPr lang="en-GB" altLang="en-US" dirty="0">
                <a:solidFill>
                  <a:srgbClr val="2C3D4A"/>
                </a:solidFill>
                <a:cs typeface="Arial" panose="020B0604020202020204" pitchFamily="34" charset="0"/>
              </a:rPr>
              <a:t>Zone of relative safety</a:t>
            </a:r>
          </a:p>
          <a:p>
            <a:r>
              <a:rPr lang="en-GB" altLang="en-US" dirty="0">
                <a:solidFill>
                  <a:srgbClr val="2C3D4A"/>
                </a:solidFill>
                <a:cs typeface="Arial" panose="020B0604020202020204" pitchFamily="34" charset="0"/>
              </a:rPr>
              <a:t>Positioning for advantage which includes junctions</a:t>
            </a:r>
          </a:p>
          <a:p>
            <a:r>
              <a:rPr lang="en-GB" altLang="en-US" dirty="0">
                <a:solidFill>
                  <a:srgbClr val="2C3D4A"/>
                </a:solidFill>
                <a:cs typeface="Arial" panose="020B0604020202020204" pitchFamily="34" charset="0"/>
              </a:rPr>
              <a:t>Hazard prioritisation – there is no need for a candidate to position to show the assessor they have seen a hazard if the intensity of danger doesn’t require it</a:t>
            </a:r>
          </a:p>
          <a:p>
            <a:r>
              <a:rPr lang="en-GB" altLang="en-US" dirty="0">
                <a:solidFill>
                  <a:srgbClr val="2C3D4A"/>
                </a:solidFill>
                <a:cs typeface="Arial" panose="020B0604020202020204" pitchFamily="34" charset="0"/>
              </a:rPr>
              <a:t>Following position and its impact on overtaking and progress. Roadcraft page 167 &amp; Motorcycle Roadcraft page 194</a:t>
            </a:r>
          </a:p>
          <a:p>
            <a:r>
              <a:rPr lang="en-GB" altLang="en-US" dirty="0">
                <a:solidFill>
                  <a:srgbClr val="2C3D4A"/>
                </a:solidFill>
                <a:cs typeface="Arial" panose="020B0604020202020204" pitchFamily="34" charset="0"/>
              </a:rPr>
              <a:t>Positioning for the brow of a hill – Roadcraft page 172 and Motorcycle Roadcraft page 200</a:t>
            </a:r>
          </a:p>
          <a:p>
            <a:pPr marL="0" indent="0">
              <a:buNone/>
            </a:pPr>
            <a:endParaRPr lang="en-GB" altLang="en-US" sz="2000" dirty="0">
              <a:solidFill>
                <a:srgbClr val="2C3D4A"/>
              </a:solidFill>
              <a:cs typeface="Arial" panose="020B0604020202020204" pitchFamily="34" charset="0"/>
            </a:endParaRPr>
          </a:p>
          <a:p>
            <a:endParaRPr lang="en-GB" dirty="0"/>
          </a:p>
        </p:txBody>
      </p:sp>
    </p:spTree>
    <p:extLst>
      <p:ext uri="{BB962C8B-B14F-4D97-AF65-F5344CB8AC3E}">
        <p14:creationId xmlns:p14="http://schemas.microsoft.com/office/powerpoint/2010/main" val="2937132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2E2"/>
                </a:solidFill>
                <a:latin typeface="+mn-lt"/>
                <a:cs typeface="Arial" panose="020B0604020202020204" pitchFamily="34" charset="0"/>
              </a:rPr>
              <a:t>Overtaking deliberation</a:t>
            </a:r>
            <a:endParaRPr lang="en-GB" dirty="0">
              <a:solidFill>
                <a:srgbClr val="00B2E2"/>
              </a:solidFill>
              <a:latin typeface="+mn-lt"/>
            </a:endParaRPr>
          </a:p>
        </p:txBody>
      </p:sp>
      <p:sp>
        <p:nvSpPr>
          <p:cNvPr id="3" name="Text Placeholder 2"/>
          <p:cNvSpPr>
            <a:spLocks noGrp="1"/>
          </p:cNvSpPr>
          <p:nvPr>
            <p:ph type="body" sz="quarter" idx="13"/>
          </p:nvPr>
        </p:nvSpPr>
        <p:spPr>
          <a:xfrm>
            <a:off x="457201" y="1772816"/>
            <a:ext cx="7210425" cy="4140460"/>
          </a:xfrm>
        </p:spPr>
        <p:txBody>
          <a:bodyPr>
            <a:normAutofit fontScale="92500" lnSpcReduction="20000"/>
          </a:bodyPr>
          <a:lstStyle/>
          <a:p>
            <a:pPr>
              <a:defRPr/>
            </a:pPr>
            <a:r>
              <a:rPr lang="en-GB" altLang="en-US" sz="2400" dirty="0">
                <a:solidFill>
                  <a:srgbClr val="2C3D4A"/>
                </a:solidFill>
                <a:cs typeface="Arial" panose="020B0604020202020204" pitchFamily="34" charset="0"/>
              </a:rPr>
              <a:t>Missed overtaking opportunities due to poor OAP</a:t>
            </a:r>
          </a:p>
          <a:p>
            <a:pPr>
              <a:defRPr/>
            </a:pPr>
            <a:r>
              <a:rPr lang="en-GB" altLang="en-US" sz="2400" dirty="0">
                <a:solidFill>
                  <a:srgbClr val="2C3D4A"/>
                </a:solidFill>
                <a:cs typeface="Arial" panose="020B0604020202020204" pitchFamily="34" charset="0"/>
              </a:rPr>
              <a:t>Content to follow traffic ahead – candidates must demonstrate they are researching overtakes</a:t>
            </a:r>
          </a:p>
          <a:p>
            <a:pPr>
              <a:defRPr/>
            </a:pPr>
            <a:r>
              <a:rPr lang="en-GB" altLang="en-US" sz="2400" dirty="0">
                <a:solidFill>
                  <a:srgbClr val="2C3D4A"/>
                </a:solidFill>
                <a:cs typeface="Arial" panose="020B0604020202020204" pitchFamily="34" charset="0"/>
              </a:rPr>
              <a:t>Going direct to a reduced following position and staying there</a:t>
            </a:r>
          </a:p>
          <a:p>
            <a:pPr>
              <a:defRPr/>
            </a:pPr>
            <a:r>
              <a:rPr lang="en-GB" altLang="en-US" sz="2400" dirty="0">
                <a:solidFill>
                  <a:srgbClr val="2C3D4A"/>
                </a:solidFill>
                <a:cs typeface="Arial" panose="020B0604020202020204" pitchFamily="34" charset="0"/>
              </a:rPr>
              <a:t>Remain in an extended following position and not in a position to execute an overtake</a:t>
            </a:r>
          </a:p>
          <a:p>
            <a:pPr>
              <a:defRPr/>
            </a:pPr>
            <a:r>
              <a:rPr lang="en-GB" altLang="en-US" sz="2400" dirty="0">
                <a:solidFill>
                  <a:srgbClr val="2C3D4A"/>
                </a:solidFill>
                <a:cs typeface="Arial" panose="020B0604020202020204" pitchFamily="34" charset="0"/>
              </a:rPr>
              <a:t>Not understanding the difference between the single stage and three stage overtaking</a:t>
            </a:r>
          </a:p>
          <a:p>
            <a:pPr>
              <a:defRPr/>
            </a:pPr>
            <a:r>
              <a:rPr lang="en-GB" altLang="en-US" sz="2400" dirty="0">
                <a:solidFill>
                  <a:srgbClr val="2C3D4A"/>
                </a:solidFill>
                <a:cs typeface="Arial" panose="020B0604020202020204" pitchFamily="34" charset="0"/>
              </a:rPr>
              <a:t>Use of view extensions – it's not going out to get a look</a:t>
            </a:r>
          </a:p>
          <a:p>
            <a:pPr>
              <a:defRPr/>
            </a:pPr>
            <a:r>
              <a:rPr lang="en-GB" altLang="en-US" sz="2400" dirty="0">
                <a:solidFill>
                  <a:srgbClr val="2C3D4A"/>
                </a:solidFill>
                <a:cs typeface="Arial" panose="020B0604020202020204" pitchFamily="34" charset="0"/>
              </a:rPr>
              <a:t>Remember - deliberation eliminates uncertainty when safe go!</a:t>
            </a:r>
          </a:p>
          <a:p>
            <a:endParaRPr lang="en-GB" dirty="0"/>
          </a:p>
        </p:txBody>
      </p:sp>
    </p:spTree>
    <p:extLst>
      <p:ext uri="{BB962C8B-B14F-4D97-AF65-F5344CB8AC3E}">
        <p14:creationId xmlns:p14="http://schemas.microsoft.com/office/powerpoint/2010/main" val="326384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D6DC-BB06-2669-3BAB-B4B7D09838AD}"/>
              </a:ext>
            </a:extLst>
          </p:cNvPr>
          <p:cNvSpPr>
            <a:spLocks noGrp="1"/>
          </p:cNvSpPr>
          <p:nvPr>
            <p:ph type="title"/>
          </p:nvPr>
        </p:nvSpPr>
        <p:spPr/>
        <p:txBody>
          <a:bodyPr/>
          <a:lstStyle/>
          <a:p>
            <a:r>
              <a:rPr lang="en-GB" dirty="0"/>
              <a:t>Road Overtaking</a:t>
            </a:r>
          </a:p>
        </p:txBody>
      </p:sp>
      <p:pic>
        <p:nvPicPr>
          <p:cNvPr id="9" name="Picture 8">
            <a:extLst>
              <a:ext uri="{FF2B5EF4-FFF2-40B4-BE49-F238E27FC236}">
                <a16:creationId xmlns:a16="http://schemas.microsoft.com/office/drawing/2014/main" id="{1899E874-11C4-7548-97A8-B6AA2F6426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315" y="980728"/>
            <a:ext cx="9144000" cy="5877272"/>
          </a:xfrm>
          <a:prstGeom prst="rect">
            <a:avLst/>
          </a:prstGeom>
        </p:spPr>
      </p:pic>
    </p:spTree>
    <p:extLst>
      <p:ext uri="{BB962C8B-B14F-4D97-AF65-F5344CB8AC3E}">
        <p14:creationId xmlns:p14="http://schemas.microsoft.com/office/powerpoint/2010/main" val="164997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Offsiding</a:t>
            </a:r>
            <a:r>
              <a:rPr lang="en-GB" dirty="0"/>
              <a:t> – Yes or No ?</a:t>
            </a:r>
          </a:p>
        </p:txBody>
      </p:sp>
      <p:pic>
        <p:nvPicPr>
          <p:cNvPr id="4" name="Picture 3"/>
          <p:cNvPicPr>
            <a:picLocks noChangeAspect="1"/>
          </p:cNvPicPr>
          <p:nvPr/>
        </p:nvPicPr>
        <p:blipFill>
          <a:blip r:embed="rId2"/>
          <a:stretch>
            <a:fillRect/>
          </a:stretch>
        </p:blipFill>
        <p:spPr>
          <a:xfrm>
            <a:off x="485501" y="1700808"/>
            <a:ext cx="7610780" cy="4860540"/>
          </a:xfrm>
          <a:prstGeom prst="rect">
            <a:avLst/>
          </a:prstGeom>
        </p:spPr>
      </p:pic>
    </p:spTree>
    <p:extLst>
      <p:ext uri="{BB962C8B-B14F-4D97-AF65-F5344CB8AC3E}">
        <p14:creationId xmlns:p14="http://schemas.microsoft.com/office/powerpoint/2010/main" val="240999313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67544" y="578599"/>
            <a:ext cx="7020779" cy="5794479"/>
          </a:xfrm>
          <a:prstGeom prst="rect">
            <a:avLst/>
          </a:prstGeom>
        </p:spPr>
      </p:pic>
    </p:spTree>
    <p:extLst>
      <p:ext uri="{BB962C8B-B14F-4D97-AF65-F5344CB8AC3E}">
        <p14:creationId xmlns:p14="http://schemas.microsoft.com/office/powerpoint/2010/main" val="20719078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9A7E-90D8-4B7B-8EF3-844E11814C45}"/>
              </a:ext>
            </a:extLst>
          </p:cNvPr>
          <p:cNvSpPr>
            <a:spLocks noGrp="1"/>
          </p:cNvSpPr>
          <p:nvPr>
            <p:ph type="title"/>
          </p:nvPr>
        </p:nvSpPr>
        <p:spPr/>
        <p:txBody>
          <a:bodyPr/>
          <a:lstStyle/>
          <a:p>
            <a:r>
              <a:rPr lang="en-GB" dirty="0"/>
              <a:t>Roadcraft and </a:t>
            </a:r>
            <a:r>
              <a:rPr lang="en-GB" dirty="0" err="1"/>
              <a:t>offsiding</a:t>
            </a:r>
            <a:endParaRPr lang="en-GB" dirty="0"/>
          </a:p>
        </p:txBody>
      </p:sp>
      <p:sp>
        <p:nvSpPr>
          <p:cNvPr id="3" name="Text Placeholder 2">
            <a:extLst>
              <a:ext uri="{FF2B5EF4-FFF2-40B4-BE49-F238E27FC236}">
                <a16:creationId xmlns:a16="http://schemas.microsoft.com/office/drawing/2014/main" id="{18166D05-A20A-4113-8779-1712F8232F5E}"/>
              </a:ext>
            </a:extLst>
          </p:cNvPr>
          <p:cNvSpPr>
            <a:spLocks noGrp="1"/>
          </p:cNvSpPr>
          <p:nvPr>
            <p:ph type="body" sz="quarter" idx="13"/>
          </p:nvPr>
        </p:nvSpPr>
        <p:spPr>
          <a:xfrm>
            <a:off x="457201" y="1700808"/>
            <a:ext cx="7210425" cy="4248472"/>
          </a:xfrm>
        </p:spPr>
        <p:txBody>
          <a:bodyPr>
            <a:normAutofit fontScale="92500" lnSpcReduction="20000"/>
          </a:bodyPr>
          <a:lstStyle/>
          <a:p>
            <a:r>
              <a:rPr lang="en-GB" dirty="0"/>
              <a:t>At speeds within the posted limit the benefit of this extreme offside positioning is all but negated, even in Roadcraft, whose focus is on progress for emergency service drivers, the practice of </a:t>
            </a:r>
            <a:r>
              <a:rPr lang="en-GB" dirty="0" err="1"/>
              <a:t>offsiding</a:t>
            </a:r>
            <a:r>
              <a:rPr lang="en-GB" dirty="0"/>
              <a:t> is not mentioned or encouraged. It advocates positioning towards the centre line and they encourage you to consider approaching traffic, your effect on others and whether there is any advantage all very much in sync with the IAM RoadSmart advanced course material. </a:t>
            </a:r>
          </a:p>
          <a:p>
            <a:r>
              <a:rPr lang="en-GB" dirty="0"/>
              <a:t>They finish by saying ‘Don’t position yourself in a way that causes concern to other road users.’</a:t>
            </a:r>
          </a:p>
          <a:p>
            <a:r>
              <a:rPr lang="en-GB" dirty="0"/>
              <a:t>Roadcraft 2020 – Page 194</a:t>
            </a:r>
          </a:p>
          <a:p>
            <a:r>
              <a:rPr lang="en-GB" dirty="0"/>
              <a:t>Motorcycle Roadcraft 2020 - Page 161</a:t>
            </a:r>
          </a:p>
          <a:p>
            <a:r>
              <a:rPr lang="en-GB" b="1" dirty="0"/>
              <a:t>Simply – if it occurs on test and there is the slightest element of danger then the test will </a:t>
            </a:r>
            <a:r>
              <a:rPr lang="en-GB" b="1"/>
              <a:t>be stopped.</a:t>
            </a:r>
            <a:endParaRPr lang="en-GB" b="1" dirty="0"/>
          </a:p>
          <a:p>
            <a:endParaRPr lang="en-GB" dirty="0"/>
          </a:p>
          <a:p>
            <a:endParaRPr lang="en-GB" dirty="0"/>
          </a:p>
        </p:txBody>
      </p:sp>
    </p:spTree>
    <p:extLst>
      <p:ext uri="{BB962C8B-B14F-4D97-AF65-F5344CB8AC3E}">
        <p14:creationId xmlns:p14="http://schemas.microsoft.com/office/powerpoint/2010/main" val="5335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58DAB-5D94-4E8F-82A4-F6BFCABBD4E4}"/>
              </a:ext>
            </a:extLst>
          </p:cNvPr>
          <p:cNvSpPr>
            <a:spLocks noGrp="1"/>
          </p:cNvSpPr>
          <p:nvPr>
            <p:ph type="title"/>
          </p:nvPr>
        </p:nvSpPr>
        <p:spPr/>
        <p:txBody>
          <a:bodyPr/>
          <a:lstStyle/>
          <a:p>
            <a:r>
              <a:rPr lang="en-GB" dirty="0"/>
              <a:t>Using all of the tarmac - SLAP</a:t>
            </a:r>
          </a:p>
        </p:txBody>
      </p:sp>
      <p:sp>
        <p:nvSpPr>
          <p:cNvPr id="3" name="Text Placeholder 2">
            <a:extLst>
              <a:ext uri="{FF2B5EF4-FFF2-40B4-BE49-F238E27FC236}">
                <a16:creationId xmlns:a16="http://schemas.microsoft.com/office/drawing/2014/main" id="{10EC9384-1594-4FDE-8038-BBA5A0AE0ABE}"/>
              </a:ext>
            </a:extLst>
          </p:cNvPr>
          <p:cNvSpPr>
            <a:spLocks noGrp="1"/>
          </p:cNvSpPr>
          <p:nvPr>
            <p:ph type="body" sz="quarter" idx="13"/>
          </p:nvPr>
        </p:nvSpPr>
        <p:spPr>
          <a:xfrm>
            <a:off x="457201" y="1736812"/>
            <a:ext cx="7210425" cy="4380355"/>
          </a:xfrm>
        </p:spPr>
        <p:txBody>
          <a:bodyPr>
            <a:normAutofit/>
          </a:bodyPr>
          <a:lstStyle/>
          <a:p>
            <a:pPr>
              <a:buFont typeface="Wingdings" panose="05000000000000000000" pitchFamily="2" charset="2"/>
              <a:buChar char="§"/>
            </a:pPr>
            <a:r>
              <a:rPr lang="en-GB" b="1" dirty="0"/>
              <a:t>S</a:t>
            </a:r>
            <a:r>
              <a:rPr lang="en-GB" dirty="0"/>
              <a:t>AFE – is it safe to do so? (Considering the view available and any hazards)</a:t>
            </a:r>
            <a:br>
              <a:rPr lang="en-GB" dirty="0"/>
            </a:br>
            <a:endParaRPr lang="en-GB" dirty="0"/>
          </a:p>
          <a:p>
            <a:pPr>
              <a:buFont typeface="Wingdings" panose="05000000000000000000" pitchFamily="2" charset="2"/>
              <a:buChar char="§"/>
            </a:pPr>
            <a:r>
              <a:rPr lang="en-GB" b="1" dirty="0"/>
              <a:t>L</a:t>
            </a:r>
            <a:r>
              <a:rPr lang="en-GB" dirty="0"/>
              <a:t>EGAL – Is it legal to do it? (Road markings)</a:t>
            </a:r>
            <a:br>
              <a:rPr lang="en-GB" dirty="0"/>
            </a:br>
            <a:endParaRPr lang="en-GB" dirty="0"/>
          </a:p>
          <a:p>
            <a:pPr>
              <a:buFont typeface="Wingdings" panose="05000000000000000000" pitchFamily="2" charset="2"/>
              <a:buChar char="§"/>
            </a:pPr>
            <a:r>
              <a:rPr lang="en-GB" b="1" dirty="0"/>
              <a:t>A</a:t>
            </a:r>
            <a:r>
              <a:rPr lang="en-GB" dirty="0"/>
              <a:t>CHIEVE/</a:t>
            </a:r>
            <a:r>
              <a:rPr lang="en-GB" b="1" dirty="0"/>
              <a:t>A</a:t>
            </a:r>
            <a:r>
              <a:rPr lang="en-GB" dirty="0"/>
              <a:t>DVANTAGEOUS – Does it actually achieve something? (Or are you just showboating!)</a:t>
            </a:r>
            <a:br>
              <a:rPr lang="en-GB" dirty="0"/>
            </a:br>
            <a:endParaRPr lang="en-GB" dirty="0"/>
          </a:p>
          <a:p>
            <a:pPr>
              <a:buFont typeface="Wingdings" panose="05000000000000000000" pitchFamily="2" charset="2"/>
              <a:buChar char="§"/>
            </a:pPr>
            <a:r>
              <a:rPr lang="en-GB" b="1" dirty="0"/>
              <a:t>P</a:t>
            </a:r>
            <a:r>
              <a:rPr lang="en-GB" dirty="0"/>
              <a:t>ERCEPTION – What is the perception of another road user of your actions? </a:t>
            </a:r>
          </a:p>
          <a:p>
            <a:endParaRPr lang="en-GB" dirty="0"/>
          </a:p>
        </p:txBody>
      </p:sp>
    </p:spTree>
    <p:extLst>
      <p:ext uri="{BB962C8B-B14F-4D97-AF65-F5344CB8AC3E}">
        <p14:creationId xmlns:p14="http://schemas.microsoft.com/office/powerpoint/2010/main" val="350125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Your </a:t>
            </a:r>
            <a:r>
              <a:rPr lang="en-GB" dirty="0"/>
              <a:t>questions?</a:t>
            </a:r>
          </a:p>
        </p:txBody>
      </p:sp>
    </p:spTree>
    <p:extLst>
      <p:ext uri="{BB962C8B-B14F-4D97-AF65-F5344CB8AC3E}">
        <p14:creationId xmlns:p14="http://schemas.microsoft.com/office/powerpoint/2010/main" val="125991617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224048133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0F0"/>
                </a:solidFill>
                <a:latin typeface="+mn-lt"/>
              </a:rPr>
              <a:t>Introductions</a:t>
            </a:r>
            <a:endParaRPr lang="en-GB" dirty="0">
              <a:solidFill>
                <a:srgbClr val="00B0F0"/>
              </a:solidFill>
              <a:latin typeface="+mn-lt"/>
            </a:endParaRPr>
          </a:p>
        </p:txBody>
      </p:sp>
      <p:sp>
        <p:nvSpPr>
          <p:cNvPr id="3" name="Text Placeholder 2"/>
          <p:cNvSpPr>
            <a:spLocks noGrp="1"/>
          </p:cNvSpPr>
          <p:nvPr>
            <p:ph type="body" sz="quarter" idx="13"/>
          </p:nvPr>
        </p:nvSpPr>
        <p:spPr>
          <a:xfrm>
            <a:off x="457201" y="1700808"/>
            <a:ext cx="7210425" cy="4416359"/>
          </a:xfrm>
        </p:spPr>
        <p:txBody>
          <a:bodyPr>
            <a:normAutofit/>
          </a:bodyPr>
          <a:lstStyle/>
          <a:p>
            <a:pPr marL="0" indent="0">
              <a:buNone/>
              <a:defRPr/>
            </a:pPr>
            <a:endParaRPr lang="en-GB" sz="2600" dirty="0">
              <a:solidFill>
                <a:schemeClr val="accent6">
                  <a:lumMod val="50000"/>
                </a:schemeClr>
              </a:solidFill>
              <a:ea typeface="ＭＳ Ｐゴシック" charset="0"/>
              <a:cs typeface="Arial" panose="020B0604020202020204" pitchFamily="34" charset="0"/>
            </a:endParaRPr>
          </a:p>
          <a:p>
            <a:pPr>
              <a:defRPr/>
            </a:pPr>
            <a:r>
              <a:rPr lang="en-GB" sz="2400" dirty="0">
                <a:solidFill>
                  <a:schemeClr val="accent6">
                    <a:lumMod val="50000"/>
                  </a:schemeClr>
                </a:solidFill>
                <a:ea typeface="ＭＳ Ｐゴシック" charset="0"/>
                <a:cs typeface="Arial" panose="020B0604020202020204" pitchFamily="34" charset="0"/>
              </a:rPr>
              <a:t>Shaun Cronin - Regional Service Delivery Team Manager (Southern)</a:t>
            </a:r>
          </a:p>
          <a:p>
            <a:pPr>
              <a:defRPr/>
            </a:pPr>
            <a:endParaRPr lang="en-GB" sz="2400" dirty="0">
              <a:solidFill>
                <a:schemeClr val="accent6">
                  <a:lumMod val="50000"/>
                </a:schemeClr>
              </a:solidFill>
              <a:ea typeface="ＭＳ Ｐゴシック" charset="0"/>
              <a:cs typeface="Arial" panose="020B0604020202020204" pitchFamily="34" charset="0"/>
            </a:endParaRPr>
          </a:p>
          <a:p>
            <a:pPr>
              <a:defRPr/>
            </a:pPr>
            <a:r>
              <a:rPr lang="en-GB" sz="2400" dirty="0">
                <a:solidFill>
                  <a:schemeClr val="accent6">
                    <a:lumMod val="50000"/>
                  </a:schemeClr>
                </a:solidFill>
                <a:ea typeface="ＭＳ Ｐゴシック" charset="0"/>
                <a:cs typeface="Arial" panose="020B0604020202020204" pitchFamily="34" charset="0"/>
              </a:rPr>
              <a:t>Robbie Downing - Area Service Delivery Manager Region 4</a:t>
            </a:r>
          </a:p>
          <a:p>
            <a:pPr lvl="1">
              <a:defRPr/>
            </a:pPr>
            <a:endParaRPr lang="en-GB" sz="2400" dirty="0">
              <a:solidFill>
                <a:schemeClr val="accent6">
                  <a:lumMod val="50000"/>
                </a:schemeClr>
              </a:solidFill>
              <a:ea typeface="ＭＳ Ｐゴシック" charset="0"/>
              <a:cs typeface="Arial" panose="020B0604020202020204" pitchFamily="34" charset="0"/>
            </a:endParaRPr>
          </a:p>
          <a:p>
            <a:pPr>
              <a:defRPr/>
            </a:pPr>
            <a:endParaRPr lang="en-GB" sz="2400" dirty="0">
              <a:solidFill>
                <a:schemeClr val="accent6">
                  <a:lumMod val="50000"/>
                </a:schemeClr>
              </a:solidFill>
              <a:ea typeface="ＭＳ Ｐゴシック" charset="0"/>
              <a:cs typeface="Arial" panose="020B0604020202020204" pitchFamily="34" charset="0"/>
            </a:endParaRPr>
          </a:p>
          <a:p>
            <a:pPr>
              <a:defRPr/>
            </a:pPr>
            <a:endParaRPr lang="en-GB" sz="1800" b="1" dirty="0">
              <a:solidFill>
                <a:schemeClr val="accent6">
                  <a:lumMod val="50000"/>
                </a:schemeClr>
              </a:solidFill>
              <a:ea typeface="ＭＳ Ｐゴシック" charset="0"/>
              <a:cs typeface="Arial" panose="020B0604020202020204" pitchFamily="34" charset="0"/>
            </a:endParaRPr>
          </a:p>
          <a:p>
            <a:endParaRPr lang="en-GB" dirty="0"/>
          </a:p>
        </p:txBody>
      </p:sp>
    </p:spTree>
    <p:extLst>
      <p:ext uri="{BB962C8B-B14F-4D97-AF65-F5344CB8AC3E}">
        <p14:creationId xmlns:p14="http://schemas.microsoft.com/office/powerpoint/2010/main" val="807142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0F0"/>
                </a:solidFill>
                <a:latin typeface="+mn-lt"/>
              </a:rPr>
              <a:t>What are we covering</a:t>
            </a:r>
            <a:endParaRPr lang="en-GB" dirty="0">
              <a:solidFill>
                <a:srgbClr val="00B0F0"/>
              </a:solidFill>
              <a:latin typeface="+mn-lt"/>
            </a:endParaRPr>
          </a:p>
        </p:txBody>
      </p:sp>
      <p:sp>
        <p:nvSpPr>
          <p:cNvPr id="3" name="Text Placeholder 2"/>
          <p:cNvSpPr>
            <a:spLocks noGrp="1"/>
          </p:cNvSpPr>
          <p:nvPr>
            <p:ph type="body" sz="quarter" idx="13"/>
          </p:nvPr>
        </p:nvSpPr>
        <p:spPr>
          <a:xfrm>
            <a:off x="457201" y="1736812"/>
            <a:ext cx="7210425" cy="3816423"/>
          </a:xfrm>
        </p:spPr>
        <p:txBody>
          <a:bodyPr>
            <a:normAutofit/>
          </a:bodyPr>
          <a:lstStyle/>
          <a:p>
            <a:pPr>
              <a:defRPr/>
            </a:pPr>
            <a:r>
              <a:rPr lang="en-GB" dirty="0">
                <a:solidFill>
                  <a:schemeClr val="accent6">
                    <a:lumMod val="50000"/>
                  </a:schemeClr>
                </a:solidFill>
                <a:ea typeface="ＭＳ Ｐゴシック" charset="0"/>
                <a:cs typeface="Arial" panose="020B0604020202020204" pitchFamily="34" charset="0"/>
              </a:rPr>
              <a:t>A reminder about the Masters programme</a:t>
            </a:r>
          </a:p>
          <a:p>
            <a:pPr>
              <a:defRPr/>
            </a:pPr>
            <a:endParaRPr lang="en-GB" dirty="0">
              <a:solidFill>
                <a:schemeClr val="accent6">
                  <a:lumMod val="50000"/>
                </a:schemeClr>
              </a:solidFill>
              <a:ea typeface="ＭＳ Ｐゴシック" charset="0"/>
              <a:cs typeface="Arial" panose="020B0604020202020204" pitchFamily="34" charset="0"/>
            </a:endParaRPr>
          </a:p>
          <a:p>
            <a:pPr>
              <a:defRPr/>
            </a:pPr>
            <a:r>
              <a:rPr lang="en-GB" dirty="0">
                <a:solidFill>
                  <a:schemeClr val="accent6">
                    <a:lumMod val="50000"/>
                  </a:schemeClr>
                </a:solidFill>
                <a:ea typeface="ＭＳ Ｐゴシック" charset="0"/>
                <a:cs typeface="Arial" panose="020B0604020202020204" pitchFamily="34" charset="0"/>
              </a:rPr>
              <a:t>Requirements of the Masters test</a:t>
            </a:r>
          </a:p>
          <a:p>
            <a:pPr marL="0" indent="0">
              <a:buNone/>
              <a:defRPr/>
            </a:pPr>
            <a:endParaRPr lang="en-GB" dirty="0">
              <a:solidFill>
                <a:schemeClr val="accent6">
                  <a:lumMod val="50000"/>
                </a:schemeClr>
              </a:solidFill>
              <a:ea typeface="ＭＳ Ｐゴシック" charset="0"/>
              <a:cs typeface="Arial" panose="020B0604020202020204" pitchFamily="34" charset="0"/>
            </a:endParaRPr>
          </a:p>
          <a:p>
            <a:pPr>
              <a:defRPr/>
            </a:pPr>
            <a:r>
              <a:rPr lang="en-GB" dirty="0">
                <a:solidFill>
                  <a:schemeClr val="accent6">
                    <a:lumMod val="50000"/>
                  </a:schemeClr>
                </a:solidFill>
                <a:ea typeface="ＭＳ Ｐゴシック" charset="0"/>
                <a:cs typeface="Arial" panose="020B0604020202020204" pitchFamily="34" charset="0"/>
              </a:rPr>
              <a:t>Knowledge required</a:t>
            </a:r>
          </a:p>
          <a:p>
            <a:pPr>
              <a:defRPr/>
            </a:pPr>
            <a:endParaRPr lang="en-GB" dirty="0">
              <a:solidFill>
                <a:schemeClr val="accent6">
                  <a:lumMod val="50000"/>
                </a:schemeClr>
              </a:solidFill>
              <a:ea typeface="ＭＳ Ｐゴシック" charset="0"/>
              <a:cs typeface="Arial" panose="020B0604020202020204" pitchFamily="34" charset="0"/>
            </a:endParaRPr>
          </a:p>
          <a:p>
            <a:pPr>
              <a:defRPr/>
            </a:pPr>
            <a:r>
              <a:rPr lang="en-GB" dirty="0" err="1">
                <a:solidFill>
                  <a:schemeClr val="accent6">
                    <a:lumMod val="50000"/>
                  </a:schemeClr>
                </a:solidFill>
                <a:ea typeface="ＭＳ Ｐゴシック" charset="0"/>
                <a:cs typeface="Arial" panose="020B0604020202020204" pitchFamily="34" charset="0"/>
              </a:rPr>
              <a:t>Reccurring</a:t>
            </a:r>
            <a:r>
              <a:rPr lang="en-GB" dirty="0">
                <a:solidFill>
                  <a:schemeClr val="accent6">
                    <a:lumMod val="50000"/>
                  </a:schemeClr>
                </a:solidFill>
                <a:ea typeface="ＭＳ Ｐゴシック" charset="0"/>
                <a:cs typeface="Arial" panose="020B0604020202020204" pitchFamily="34" charset="0"/>
              </a:rPr>
              <a:t> themes and misunderstandings</a:t>
            </a:r>
          </a:p>
          <a:p>
            <a:pPr marL="0" indent="0">
              <a:buNone/>
              <a:defRPr/>
            </a:pPr>
            <a:endParaRPr lang="en-GB" sz="2800" dirty="0">
              <a:solidFill>
                <a:schemeClr val="accent6">
                  <a:lumMod val="50000"/>
                </a:schemeClr>
              </a:solidFill>
              <a:ea typeface="ＭＳ Ｐゴシック" charset="0"/>
              <a:cs typeface="Arial" panose="020B0604020202020204" pitchFamily="34" charset="0"/>
            </a:endParaRPr>
          </a:p>
          <a:p>
            <a:pPr>
              <a:defRPr/>
            </a:pPr>
            <a:endParaRPr lang="en-GB" sz="2800" dirty="0">
              <a:solidFill>
                <a:schemeClr val="accent6">
                  <a:lumMod val="50000"/>
                </a:schemeClr>
              </a:solidFill>
              <a:ea typeface="ＭＳ Ｐゴシック" charset="0"/>
              <a:cs typeface="Arial" panose="020B0604020202020204" pitchFamily="34" charset="0"/>
            </a:endParaRPr>
          </a:p>
          <a:p>
            <a:pPr>
              <a:defRPr/>
            </a:pPr>
            <a:endParaRPr lang="en-GB" sz="2800" dirty="0">
              <a:solidFill>
                <a:schemeClr val="accent6">
                  <a:lumMod val="50000"/>
                </a:schemeClr>
              </a:solidFill>
              <a:ea typeface="ＭＳ Ｐゴシック" charset="0"/>
              <a:cs typeface="Arial" panose="020B0604020202020204" pitchFamily="34" charset="0"/>
            </a:endParaRPr>
          </a:p>
          <a:p>
            <a:pPr>
              <a:defRPr/>
            </a:pPr>
            <a:endParaRPr lang="en-GB" sz="2800" dirty="0">
              <a:solidFill>
                <a:schemeClr val="accent6">
                  <a:lumMod val="50000"/>
                </a:schemeClr>
              </a:solidFill>
              <a:ea typeface="ＭＳ Ｐゴシック" charset="0"/>
              <a:cs typeface="Arial" panose="020B0604020202020204" pitchFamily="34" charset="0"/>
            </a:endParaRPr>
          </a:p>
          <a:p>
            <a:pPr>
              <a:defRPr/>
            </a:pPr>
            <a:endParaRPr lang="en-GB" sz="2800" dirty="0">
              <a:solidFill>
                <a:schemeClr val="accent6">
                  <a:lumMod val="50000"/>
                </a:schemeClr>
              </a:solidFill>
              <a:ea typeface="ＭＳ Ｐゴシック" charset="0"/>
              <a:cs typeface="Arial" panose="020B0604020202020204" pitchFamily="34" charset="0"/>
            </a:endParaRPr>
          </a:p>
          <a:p>
            <a:pPr>
              <a:buNone/>
              <a:defRPr/>
            </a:pPr>
            <a:endParaRPr lang="en-GB" sz="2800" dirty="0">
              <a:solidFill>
                <a:schemeClr val="accent6">
                  <a:lumMod val="50000"/>
                </a:schemeClr>
              </a:solidFill>
              <a:ea typeface="ＭＳ Ｐゴシック" charset="0"/>
              <a:cs typeface="Arial" panose="020B0604020202020204" pitchFamily="34" charset="0"/>
            </a:endParaRPr>
          </a:p>
          <a:p>
            <a:pPr marL="0" indent="0">
              <a:buNone/>
              <a:defRPr/>
            </a:pPr>
            <a:endParaRPr lang="en-GB" sz="2800" dirty="0">
              <a:solidFill>
                <a:schemeClr val="accent6">
                  <a:lumMod val="50000"/>
                </a:schemeClr>
              </a:solidFill>
              <a:ea typeface="ＭＳ Ｐゴシック" charset="0"/>
              <a:cs typeface="Arial" panose="020B0604020202020204" pitchFamily="34" charset="0"/>
            </a:endParaRPr>
          </a:p>
          <a:p>
            <a:pPr>
              <a:defRPr/>
            </a:pPr>
            <a:endParaRPr lang="en-GB" sz="2400" dirty="0">
              <a:solidFill>
                <a:schemeClr val="accent6">
                  <a:lumMod val="50000"/>
                </a:schemeClr>
              </a:solidFill>
              <a:ea typeface="ＭＳ Ｐゴシック" charset="0"/>
              <a:cs typeface="Arial" panose="020B0604020202020204" pitchFamily="34" charset="0"/>
            </a:endParaRPr>
          </a:p>
          <a:p>
            <a:pPr>
              <a:defRPr/>
            </a:pPr>
            <a:endParaRPr lang="en-GB" sz="1800" b="1" dirty="0">
              <a:solidFill>
                <a:schemeClr val="accent6">
                  <a:lumMod val="50000"/>
                </a:schemeClr>
              </a:solidFill>
              <a:ea typeface="ＭＳ Ｐゴシック" charset="0"/>
              <a:cs typeface="Arial" panose="020B0604020202020204" pitchFamily="34" charset="0"/>
            </a:endParaRPr>
          </a:p>
          <a:p>
            <a:endParaRPr lang="en-GB" dirty="0"/>
          </a:p>
        </p:txBody>
      </p:sp>
    </p:spTree>
    <p:extLst>
      <p:ext uri="{BB962C8B-B14F-4D97-AF65-F5344CB8AC3E}">
        <p14:creationId xmlns:p14="http://schemas.microsoft.com/office/powerpoint/2010/main" val="349050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Masters Programme</a:t>
            </a:r>
          </a:p>
        </p:txBody>
      </p:sp>
      <p:sp>
        <p:nvSpPr>
          <p:cNvPr id="3" name="Text Placeholder 2"/>
          <p:cNvSpPr>
            <a:spLocks noGrp="1"/>
          </p:cNvSpPr>
          <p:nvPr>
            <p:ph type="body" sz="quarter" idx="13"/>
          </p:nvPr>
        </p:nvSpPr>
        <p:spPr>
          <a:xfrm>
            <a:off x="457200" y="1736812"/>
            <a:ext cx="7210425" cy="3660275"/>
          </a:xfrm>
        </p:spPr>
        <p:txBody>
          <a:bodyPr>
            <a:noAutofit/>
          </a:bodyPr>
          <a:lstStyle/>
          <a:p>
            <a:r>
              <a:rPr lang="en-GB" dirty="0"/>
              <a:t>Masters is for IAMRS members only</a:t>
            </a:r>
          </a:p>
          <a:p>
            <a:endParaRPr lang="en-GB" dirty="0"/>
          </a:p>
          <a:p>
            <a:pPr>
              <a:defRPr/>
            </a:pPr>
            <a:r>
              <a:rPr lang="en-GB" dirty="0">
                <a:ea typeface="ＭＳ Ｐゴシック" charset="0"/>
                <a:cs typeface="Arial" panose="020B0604020202020204" pitchFamily="34" charset="0"/>
              </a:rPr>
              <a:t>A 90 minute on-road test with two levels of success</a:t>
            </a:r>
          </a:p>
          <a:p>
            <a:pPr marL="0" indent="0">
              <a:buNone/>
              <a:defRPr/>
            </a:pPr>
            <a:endParaRPr lang="en-GB" dirty="0">
              <a:ea typeface="ＭＳ Ｐゴシック" charset="0"/>
              <a:cs typeface="Arial" panose="020B0604020202020204" pitchFamily="34" charset="0"/>
            </a:endParaRPr>
          </a:p>
          <a:p>
            <a:pPr>
              <a:defRPr/>
            </a:pPr>
            <a:r>
              <a:rPr lang="en-GB" dirty="0">
                <a:ea typeface="ＭＳ Ｐゴシック" charset="0"/>
                <a:cs typeface="Arial" panose="020B0604020202020204" pitchFamily="34" charset="0"/>
              </a:rPr>
              <a:t>Unfamiliar roads of all types</a:t>
            </a:r>
          </a:p>
          <a:p>
            <a:pPr>
              <a:defRPr/>
            </a:pPr>
            <a:endParaRPr lang="en-GB" dirty="0">
              <a:ea typeface="ＭＳ Ｐゴシック" charset="0"/>
              <a:cs typeface="Arial" panose="020B0604020202020204" pitchFamily="34" charset="0"/>
            </a:endParaRPr>
          </a:p>
          <a:p>
            <a:pPr>
              <a:defRPr/>
            </a:pPr>
            <a:r>
              <a:rPr lang="en-GB" dirty="0">
                <a:ea typeface="ＭＳ Ｐゴシック" charset="0"/>
                <a:cs typeface="Arial" panose="020B0604020202020204" pitchFamily="34" charset="0"/>
              </a:rPr>
              <a:t>The candidate will be expected to travel to the assessor – can be up to 100 miles</a:t>
            </a:r>
          </a:p>
          <a:p>
            <a:endParaRPr lang="en-GB" sz="2400" dirty="0"/>
          </a:p>
        </p:txBody>
      </p:sp>
    </p:spTree>
    <p:extLst>
      <p:ext uri="{BB962C8B-B14F-4D97-AF65-F5344CB8AC3E}">
        <p14:creationId xmlns:p14="http://schemas.microsoft.com/office/powerpoint/2010/main" val="48656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0F0"/>
                </a:solidFill>
                <a:latin typeface="+mn-lt"/>
              </a:rPr>
              <a:t>What is expected on test</a:t>
            </a:r>
            <a:endParaRPr lang="en-GB" dirty="0">
              <a:solidFill>
                <a:srgbClr val="00B0F0"/>
              </a:solidFill>
              <a:latin typeface="+mn-lt"/>
            </a:endParaRPr>
          </a:p>
        </p:txBody>
      </p:sp>
      <p:sp>
        <p:nvSpPr>
          <p:cNvPr id="3" name="Text Placeholder 2"/>
          <p:cNvSpPr>
            <a:spLocks noGrp="1"/>
          </p:cNvSpPr>
          <p:nvPr>
            <p:ph type="body" sz="quarter" idx="13"/>
          </p:nvPr>
        </p:nvSpPr>
        <p:spPr>
          <a:xfrm>
            <a:off x="457200" y="1736812"/>
            <a:ext cx="7210425" cy="4412837"/>
          </a:xfrm>
        </p:spPr>
        <p:txBody>
          <a:bodyPr>
            <a:normAutofit fontScale="25000" lnSpcReduction="20000"/>
          </a:bodyPr>
          <a:lstStyle/>
          <a:p>
            <a:pPr>
              <a:lnSpc>
                <a:spcPct val="120000"/>
              </a:lnSpc>
            </a:pPr>
            <a:r>
              <a:rPr lang="en-GB" altLang="en-US" sz="8800" dirty="0">
                <a:solidFill>
                  <a:srgbClr val="2C3D4A"/>
                </a:solidFill>
              </a:rPr>
              <a:t>A </a:t>
            </a:r>
            <a:r>
              <a:rPr lang="en-GB" altLang="en-US" sz="8800" b="1" dirty="0">
                <a:solidFill>
                  <a:srgbClr val="2C3D4A"/>
                </a:solidFill>
              </a:rPr>
              <a:t>safe, legal</a:t>
            </a:r>
            <a:r>
              <a:rPr lang="en-GB" altLang="en-US" sz="8800" dirty="0">
                <a:solidFill>
                  <a:srgbClr val="2C3D4A"/>
                </a:solidFill>
              </a:rPr>
              <a:t>, systematic drive or ride in accordance with Roadcraft (2020) &amp; Motorcycle Roadcraft (2020)</a:t>
            </a:r>
          </a:p>
          <a:p>
            <a:pPr>
              <a:lnSpc>
                <a:spcPct val="120000"/>
              </a:lnSpc>
            </a:pPr>
            <a:r>
              <a:rPr lang="en-GB" sz="8800" dirty="0">
                <a:solidFill>
                  <a:srgbClr val="2C3D4A"/>
                </a:solidFill>
              </a:rPr>
              <a:t>Smooth, systematic, polished and flowing – think quiet efficiency</a:t>
            </a:r>
          </a:p>
          <a:p>
            <a:pPr>
              <a:lnSpc>
                <a:spcPct val="120000"/>
              </a:lnSpc>
            </a:pPr>
            <a:r>
              <a:rPr lang="en-GB" sz="8800" dirty="0">
                <a:solidFill>
                  <a:srgbClr val="2C3D4A"/>
                </a:solidFill>
              </a:rPr>
              <a:t>Applying cornering principles</a:t>
            </a:r>
          </a:p>
          <a:p>
            <a:pPr>
              <a:lnSpc>
                <a:spcPct val="120000"/>
              </a:lnSpc>
            </a:pPr>
            <a:r>
              <a:rPr lang="en-GB" sz="8800" dirty="0">
                <a:solidFill>
                  <a:srgbClr val="2C3D4A"/>
                </a:solidFill>
              </a:rPr>
              <a:t>Assessing, planning and executing safe overtaking manoeuvres</a:t>
            </a:r>
          </a:p>
          <a:p>
            <a:pPr>
              <a:lnSpc>
                <a:spcPct val="120000"/>
              </a:lnSpc>
            </a:pPr>
            <a:r>
              <a:rPr lang="en-GB" sz="8800" dirty="0">
                <a:solidFill>
                  <a:srgbClr val="2C3D4A"/>
                </a:solidFill>
              </a:rPr>
              <a:t>Recognising opportunities to make safe progress - a balance of progress and restraint</a:t>
            </a:r>
          </a:p>
          <a:p>
            <a:pPr>
              <a:lnSpc>
                <a:spcPct val="120000"/>
              </a:lnSpc>
            </a:pPr>
            <a:r>
              <a:rPr lang="en-GB" altLang="en-US" sz="8800" dirty="0">
                <a:solidFill>
                  <a:srgbClr val="2C3D4A"/>
                </a:solidFill>
                <a:cs typeface="Arial" panose="020B0604020202020204" pitchFamily="34" charset="0"/>
              </a:rPr>
              <a:t>Cars: Are spoken thoughts required?</a:t>
            </a:r>
            <a:endParaRPr lang="en-GB" sz="8800" dirty="0">
              <a:solidFill>
                <a:srgbClr val="2C3D4A"/>
              </a:solidFill>
            </a:endParaRPr>
          </a:p>
          <a:p>
            <a:pPr>
              <a:lnSpc>
                <a:spcPct val="120000"/>
              </a:lnSpc>
            </a:pPr>
            <a:endParaRPr lang="en-GB" altLang="en-US" sz="8800" dirty="0">
              <a:solidFill>
                <a:srgbClr val="2C3D4A"/>
              </a:solidFill>
            </a:endParaRPr>
          </a:p>
          <a:p>
            <a:pPr>
              <a:lnSpc>
                <a:spcPct val="120000"/>
              </a:lnSpc>
            </a:pPr>
            <a:endParaRPr lang="en-GB" sz="8800" dirty="0">
              <a:solidFill>
                <a:srgbClr val="2C3D4A"/>
              </a:solidFill>
            </a:endParaRPr>
          </a:p>
          <a:p>
            <a:pPr>
              <a:lnSpc>
                <a:spcPct val="120000"/>
              </a:lnSpc>
            </a:pPr>
            <a:endParaRPr lang="en-GB" sz="8800" dirty="0">
              <a:solidFill>
                <a:srgbClr val="2C3D4A"/>
              </a:solidFill>
            </a:endParaRPr>
          </a:p>
          <a:p>
            <a:pPr>
              <a:lnSpc>
                <a:spcPct val="120000"/>
              </a:lnSpc>
            </a:pPr>
            <a:endParaRPr lang="en-GB" sz="8800" dirty="0">
              <a:solidFill>
                <a:srgbClr val="2C3D4A"/>
              </a:solidFill>
            </a:endParaRPr>
          </a:p>
          <a:p>
            <a:endParaRPr lang="en-GB" dirty="0"/>
          </a:p>
        </p:txBody>
      </p:sp>
    </p:spTree>
    <p:extLst>
      <p:ext uri="{BB962C8B-B14F-4D97-AF65-F5344CB8AC3E}">
        <p14:creationId xmlns:p14="http://schemas.microsoft.com/office/powerpoint/2010/main" val="3985022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CC9A-9F1C-4251-99FB-FC0339411FFC}"/>
              </a:ext>
            </a:extLst>
          </p:cNvPr>
          <p:cNvSpPr>
            <a:spLocks noGrp="1"/>
          </p:cNvSpPr>
          <p:nvPr>
            <p:ph type="title"/>
          </p:nvPr>
        </p:nvSpPr>
        <p:spPr/>
        <p:txBody>
          <a:bodyPr/>
          <a:lstStyle/>
          <a:p>
            <a:r>
              <a:rPr lang="en-GB" dirty="0"/>
              <a:t>Knowledge</a:t>
            </a:r>
          </a:p>
        </p:txBody>
      </p:sp>
      <p:sp>
        <p:nvSpPr>
          <p:cNvPr id="3" name="Text Placeholder 2">
            <a:extLst>
              <a:ext uri="{FF2B5EF4-FFF2-40B4-BE49-F238E27FC236}">
                <a16:creationId xmlns:a16="http://schemas.microsoft.com/office/drawing/2014/main" id="{2FD0F89E-5730-4751-BE64-9E96D44148EB}"/>
              </a:ext>
            </a:extLst>
          </p:cNvPr>
          <p:cNvSpPr>
            <a:spLocks noGrp="1"/>
          </p:cNvSpPr>
          <p:nvPr>
            <p:ph type="body" sz="quarter" idx="13"/>
          </p:nvPr>
        </p:nvSpPr>
        <p:spPr>
          <a:xfrm>
            <a:off x="457201" y="1736811"/>
            <a:ext cx="7210425" cy="4380355"/>
          </a:xfrm>
        </p:spPr>
        <p:txBody>
          <a:bodyPr/>
          <a:lstStyle/>
          <a:p>
            <a:r>
              <a:rPr lang="en-GB" dirty="0"/>
              <a:t>Masters candidates must have a sound knowledge of Roadcraft 2020 or Motorcycle Roadcraft 2020 and The Highway Code</a:t>
            </a:r>
          </a:p>
          <a:p>
            <a:r>
              <a:rPr lang="en-GB" dirty="0"/>
              <a:t>Not knowing the “must not” rules in the HC is simply not good enough – these are legal areas for all road users</a:t>
            </a:r>
          </a:p>
          <a:p>
            <a:r>
              <a:rPr lang="en-GB" dirty="0"/>
              <a:t>Candidates should have a theoretical knowledge of all the areas on the next slides – we know it may not be word perfect and do not expect that</a:t>
            </a:r>
          </a:p>
          <a:p>
            <a:r>
              <a:rPr lang="en-GB" dirty="0"/>
              <a:t>Embarrassing for all concerned when the assessor asks about the key stages of planning or the three stages of overtaking and the response is an obvious fudge!</a:t>
            </a:r>
          </a:p>
        </p:txBody>
      </p:sp>
    </p:spTree>
    <p:extLst>
      <p:ext uri="{BB962C8B-B14F-4D97-AF65-F5344CB8AC3E}">
        <p14:creationId xmlns:p14="http://schemas.microsoft.com/office/powerpoint/2010/main" val="204737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2E2"/>
                </a:solidFill>
                <a:latin typeface="+mn-lt"/>
                <a:cs typeface="Arial" panose="020B0604020202020204" pitchFamily="34" charset="0"/>
              </a:rPr>
              <a:t>System</a:t>
            </a:r>
            <a:endParaRPr lang="en-GB" dirty="0">
              <a:solidFill>
                <a:srgbClr val="00B2E2"/>
              </a:solidFill>
              <a:latin typeface="+mn-lt"/>
            </a:endParaRPr>
          </a:p>
        </p:txBody>
      </p:sp>
      <p:sp>
        <p:nvSpPr>
          <p:cNvPr id="3" name="Text Placeholder 2"/>
          <p:cNvSpPr>
            <a:spLocks noGrp="1"/>
          </p:cNvSpPr>
          <p:nvPr>
            <p:ph type="body" sz="quarter" idx="13"/>
          </p:nvPr>
        </p:nvSpPr>
        <p:spPr>
          <a:xfrm>
            <a:off x="457201" y="1700808"/>
            <a:ext cx="7210425" cy="4416359"/>
          </a:xfrm>
        </p:spPr>
        <p:txBody>
          <a:bodyPr>
            <a:normAutofit/>
          </a:bodyPr>
          <a:lstStyle/>
          <a:p>
            <a:pPr>
              <a:defRPr/>
            </a:pPr>
            <a:r>
              <a:rPr lang="en-GB" altLang="en-US" dirty="0">
                <a:solidFill>
                  <a:srgbClr val="2C3D4A"/>
                </a:solidFill>
                <a:cs typeface="Arial" panose="020B0604020202020204" pitchFamily="34" charset="0"/>
              </a:rPr>
              <a:t>IPSGA not IPGSA or “Double system” applications</a:t>
            </a:r>
          </a:p>
          <a:p>
            <a:pPr>
              <a:defRPr/>
            </a:pPr>
            <a:r>
              <a:rPr lang="en-GB" altLang="en-US" dirty="0">
                <a:solidFill>
                  <a:srgbClr val="2C3D4A"/>
                </a:solidFill>
                <a:cs typeface="Arial" panose="020B0604020202020204" pitchFamily="34" charset="0"/>
              </a:rPr>
              <a:t>Speed of approach problems leading to rushed gear changes and decisions</a:t>
            </a:r>
          </a:p>
          <a:p>
            <a:pPr>
              <a:defRPr/>
            </a:pPr>
            <a:r>
              <a:rPr lang="en-GB" altLang="en-US" dirty="0">
                <a:solidFill>
                  <a:srgbClr val="2C3D4A"/>
                </a:solidFill>
                <a:cs typeface="Arial" panose="020B0604020202020204" pitchFamily="34" charset="0"/>
              </a:rPr>
              <a:t>Motorcyclists: front brake, rear brake or both – MC Roadcraft page 120</a:t>
            </a:r>
          </a:p>
          <a:p>
            <a:pPr>
              <a:defRPr/>
            </a:pPr>
            <a:r>
              <a:rPr lang="en-GB" altLang="en-US" dirty="0">
                <a:solidFill>
                  <a:srgbClr val="2C3D4A"/>
                </a:solidFill>
                <a:cs typeface="Arial" panose="020B0604020202020204" pitchFamily="34" charset="0"/>
              </a:rPr>
              <a:t>Quick shifters</a:t>
            </a:r>
          </a:p>
          <a:p>
            <a:pPr>
              <a:defRPr/>
            </a:pPr>
            <a:r>
              <a:rPr lang="en-GB" altLang="en-US" dirty="0">
                <a:solidFill>
                  <a:srgbClr val="2C3D4A"/>
                </a:solidFill>
                <a:cs typeface="Arial" panose="020B0604020202020204" pitchFamily="34" charset="0"/>
              </a:rPr>
              <a:t>Block changing</a:t>
            </a:r>
          </a:p>
          <a:p>
            <a:pPr>
              <a:defRPr/>
            </a:pPr>
            <a:r>
              <a:rPr lang="en-GB" altLang="en-US" dirty="0">
                <a:solidFill>
                  <a:srgbClr val="2C3D4A"/>
                </a:solidFill>
                <a:cs typeface="Arial" panose="020B0604020202020204" pitchFamily="34" charset="0"/>
              </a:rPr>
              <a:t>Auto boxes / EV / DCT – still on the brakes as they enter the hazard and / or steering</a:t>
            </a:r>
          </a:p>
          <a:p>
            <a:pPr>
              <a:defRPr/>
            </a:pPr>
            <a:r>
              <a:rPr lang="en-GB" altLang="en-US" dirty="0">
                <a:solidFill>
                  <a:srgbClr val="2C3D4A"/>
                </a:solidFill>
                <a:cs typeface="Arial" panose="020B0604020202020204" pitchFamily="34" charset="0"/>
              </a:rPr>
              <a:t>Time to react</a:t>
            </a:r>
          </a:p>
          <a:p>
            <a:pPr marL="0" indent="0">
              <a:buNone/>
              <a:defRPr/>
            </a:pPr>
            <a:endParaRPr lang="en-GB" altLang="en-US" dirty="0">
              <a:solidFill>
                <a:srgbClr val="2C3D4A"/>
              </a:solidFill>
              <a:cs typeface="Arial" panose="020B0604020202020204" pitchFamily="34" charset="0"/>
            </a:endParaRPr>
          </a:p>
          <a:p>
            <a:pPr marL="0" indent="0">
              <a:buNone/>
              <a:defRPr/>
            </a:pPr>
            <a:endParaRPr lang="en-GB" altLang="en-US" dirty="0">
              <a:solidFill>
                <a:srgbClr val="2C3D4A"/>
              </a:solidFill>
              <a:cs typeface="Arial" panose="020B0604020202020204" pitchFamily="34" charset="0"/>
            </a:endParaRPr>
          </a:p>
          <a:p>
            <a:endParaRPr lang="en-GB" dirty="0"/>
          </a:p>
        </p:txBody>
      </p:sp>
    </p:spTree>
    <p:extLst>
      <p:ext uri="{BB962C8B-B14F-4D97-AF65-F5344CB8AC3E}">
        <p14:creationId xmlns:p14="http://schemas.microsoft.com/office/powerpoint/2010/main" val="345637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2E2"/>
                </a:solidFill>
                <a:latin typeface="+mn-lt"/>
                <a:cs typeface="Arial" panose="020B0604020202020204" pitchFamily="34" charset="0"/>
              </a:rPr>
              <a:t>Key stages of planning</a:t>
            </a:r>
            <a:endParaRPr lang="en-GB" dirty="0">
              <a:solidFill>
                <a:srgbClr val="00B2E2"/>
              </a:solidFill>
              <a:latin typeface="+mn-lt"/>
            </a:endParaRPr>
          </a:p>
        </p:txBody>
      </p:sp>
      <p:sp>
        <p:nvSpPr>
          <p:cNvPr id="3" name="Text Placeholder 2"/>
          <p:cNvSpPr>
            <a:spLocks noGrp="1"/>
          </p:cNvSpPr>
          <p:nvPr>
            <p:ph type="body" sz="quarter" idx="13"/>
          </p:nvPr>
        </p:nvSpPr>
        <p:spPr>
          <a:xfrm>
            <a:off x="457201" y="1448780"/>
            <a:ext cx="7210425" cy="5184576"/>
          </a:xfrm>
        </p:spPr>
        <p:txBody>
          <a:bodyPr>
            <a:normAutofit/>
          </a:bodyPr>
          <a:lstStyle/>
          <a:p>
            <a:r>
              <a:rPr lang="en-GB" altLang="en-US" dirty="0">
                <a:solidFill>
                  <a:srgbClr val="2C3D4A"/>
                </a:solidFill>
                <a:cs typeface="Arial" panose="020B0604020202020204" pitchFamily="34" charset="0"/>
              </a:rPr>
              <a:t>O A P D A and the 4 C’s</a:t>
            </a:r>
          </a:p>
          <a:p>
            <a:r>
              <a:rPr lang="en-GB" dirty="0"/>
              <a:t>Observations, anticipation, planning and awareness consistent with vehicle speed</a:t>
            </a:r>
          </a:p>
          <a:p>
            <a:r>
              <a:rPr lang="en-GB" altLang="en-US" dirty="0">
                <a:solidFill>
                  <a:srgbClr val="2C3D4A"/>
                </a:solidFill>
                <a:cs typeface="Arial" panose="020B0604020202020204" pitchFamily="34" charset="0"/>
              </a:rPr>
              <a:t>Remember – deliberation eliminates uncertainty</a:t>
            </a:r>
          </a:p>
          <a:p>
            <a:endParaRPr lang="en-GB" altLang="en-US" sz="2400" dirty="0">
              <a:solidFill>
                <a:srgbClr val="2C3D4A"/>
              </a:solidFill>
              <a:cs typeface="Arial" panose="020B0604020202020204" pitchFamily="34" charset="0"/>
            </a:endParaRPr>
          </a:p>
          <a:p>
            <a:pPr marL="0" indent="0">
              <a:buNone/>
            </a:pPr>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a:p>
            <a:endParaRPr lang="en-GB" altLang="en-US" sz="2400" dirty="0">
              <a:solidFill>
                <a:srgbClr val="2C3D4A"/>
              </a:solidFill>
              <a:cs typeface="Arial" panose="020B060402020202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A8D815AB-1C09-22E3-C34E-571363FFCF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200976"/>
            <a:ext cx="3204356" cy="3204356"/>
          </a:xfrm>
          <a:prstGeom prst="rect">
            <a:avLst/>
          </a:prstGeom>
        </p:spPr>
      </p:pic>
    </p:spTree>
    <p:extLst>
      <p:ext uri="{BB962C8B-B14F-4D97-AF65-F5344CB8AC3E}">
        <p14:creationId xmlns:p14="http://schemas.microsoft.com/office/powerpoint/2010/main" val="344128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B2E2"/>
                </a:solidFill>
                <a:latin typeface="+mn-lt"/>
                <a:cs typeface="Arial" panose="020B0604020202020204" pitchFamily="34" charset="0"/>
              </a:rPr>
              <a:t>Progress &amp; Restraint</a:t>
            </a:r>
            <a:endParaRPr lang="en-GB" dirty="0">
              <a:solidFill>
                <a:srgbClr val="00B2E2"/>
              </a:solidFill>
              <a:latin typeface="+mn-lt"/>
            </a:endParaRPr>
          </a:p>
        </p:txBody>
      </p:sp>
      <p:sp>
        <p:nvSpPr>
          <p:cNvPr id="3" name="Text Placeholder 2"/>
          <p:cNvSpPr>
            <a:spLocks noGrp="1"/>
          </p:cNvSpPr>
          <p:nvPr>
            <p:ph type="body" sz="quarter" idx="13"/>
          </p:nvPr>
        </p:nvSpPr>
        <p:spPr>
          <a:xfrm>
            <a:off x="457201" y="1736812"/>
            <a:ext cx="7210425" cy="4380355"/>
          </a:xfrm>
        </p:spPr>
        <p:txBody>
          <a:bodyPr>
            <a:normAutofit/>
          </a:bodyPr>
          <a:lstStyle/>
          <a:p>
            <a:pPr>
              <a:defRPr/>
            </a:pPr>
            <a:r>
              <a:rPr lang="en-GB" altLang="en-US" dirty="0">
                <a:solidFill>
                  <a:srgbClr val="2C3D4A"/>
                </a:solidFill>
                <a:cs typeface="Arial" panose="020B0604020202020204" pitchFamily="34" charset="0"/>
              </a:rPr>
              <a:t>O A P, cornering, positioning, overtaking all impact on progress (or lack of it)</a:t>
            </a:r>
          </a:p>
          <a:p>
            <a:pPr>
              <a:defRPr/>
            </a:pPr>
            <a:r>
              <a:rPr lang="en-GB" altLang="en-US" dirty="0">
                <a:solidFill>
                  <a:srgbClr val="2C3D4A"/>
                </a:solidFill>
                <a:cs typeface="Arial" panose="020B0604020202020204" pitchFamily="34" charset="0"/>
              </a:rPr>
              <a:t>When safe we should be travelling at the posted or national speed limit</a:t>
            </a:r>
          </a:p>
          <a:p>
            <a:pPr>
              <a:defRPr/>
            </a:pPr>
            <a:r>
              <a:rPr lang="en-GB" altLang="en-US" dirty="0">
                <a:solidFill>
                  <a:srgbClr val="2C3D4A"/>
                </a:solidFill>
                <a:cs typeface="Arial" panose="020B0604020202020204" pitchFamily="34" charset="0"/>
              </a:rPr>
              <a:t>Ask the question – can I stop in the distance I can see to be clear?  Knowing overall stopping distances helps!</a:t>
            </a:r>
          </a:p>
          <a:p>
            <a:pPr>
              <a:defRPr/>
            </a:pPr>
            <a:r>
              <a:rPr lang="en-GB" altLang="en-US" dirty="0">
                <a:solidFill>
                  <a:srgbClr val="2C3D4A"/>
                </a:solidFill>
                <a:cs typeface="Arial" panose="020B0604020202020204" pitchFamily="34" charset="0"/>
              </a:rPr>
              <a:t>It is not an economy drive or ride – no prize for selecting a high gear too quickly</a:t>
            </a:r>
          </a:p>
          <a:p>
            <a:pPr>
              <a:defRPr/>
            </a:pPr>
            <a:r>
              <a:rPr lang="en-GB" altLang="en-US" dirty="0">
                <a:solidFill>
                  <a:srgbClr val="2C3D4A"/>
                </a:solidFill>
                <a:cs typeface="Arial" panose="020B0604020202020204" pitchFamily="34" charset="0"/>
              </a:rPr>
              <a:t>The 3 ‘UPS’</a:t>
            </a:r>
          </a:p>
          <a:p>
            <a:pPr>
              <a:defRPr/>
            </a:pPr>
            <a:r>
              <a:rPr lang="en-GB" dirty="0"/>
              <a:t>Cautious approach due to test conditions leads to excessive restraint</a:t>
            </a:r>
            <a:endParaRPr lang="en-GB" altLang="en-US" dirty="0">
              <a:solidFill>
                <a:srgbClr val="2C3D4A"/>
              </a:solidFill>
              <a:cs typeface="Arial" panose="020B0604020202020204" pitchFamily="34" charset="0"/>
            </a:endParaRPr>
          </a:p>
          <a:p>
            <a:endParaRPr lang="en-GB" dirty="0"/>
          </a:p>
        </p:txBody>
      </p:sp>
    </p:spTree>
    <p:extLst>
      <p:ext uri="{BB962C8B-B14F-4D97-AF65-F5344CB8AC3E}">
        <p14:creationId xmlns:p14="http://schemas.microsoft.com/office/powerpoint/2010/main" val="121735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IAM Roadsmart">
      <a:dk1>
        <a:sysClr val="windowText" lastClr="000000"/>
      </a:dk1>
      <a:lt1>
        <a:sysClr val="window" lastClr="FFFFFF"/>
      </a:lt1>
      <a:dk2>
        <a:srgbClr val="00B2E2"/>
      </a:dk2>
      <a:lt2>
        <a:srgbClr val="FFFFFF"/>
      </a:lt2>
      <a:accent1>
        <a:srgbClr val="00B2E2"/>
      </a:accent1>
      <a:accent2>
        <a:srgbClr val="2C3D4A"/>
      </a:accent2>
      <a:accent3>
        <a:srgbClr val="74D0F6"/>
      </a:accent3>
      <a:accent4>
        <a:srgbClr val="007CB0"/>
      </a:accent4>
      <a:accent5>
        <a:srgbClr val="00B2E2"/>
      </a:accent5>
      <a:accent6>
        <a:srgbClr val="2C3D4A"/>
      </a:accent6>
      <a:hlink>
        <a:srgbClr val="000000"/>
      </a:hlink>
      <a:folHlink>
        <a:srgbClr val="000000"/>
      </a:folHlink>
    </a:clrScheme>
    <a:fontScheme name="IAM Roadsmar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t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7b5232-cab4-46b6-8495-b1073ce81fdf">
      <Terms xmlns="http://schemas.microsoft.com/office/infopath/2007/PartnerControls"/>
    </lcf76f155ced4ddcb4097134ff3c332f>
    <TaxCatchAll xmlns="a6cb3b68-1c7a-4efc-95b2-6c9807671d2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C960C63EC72844AA430026D17F2AD6" ma:contentTypeVersion="17" ma:contentTypeDescription="Create a new document." ma:contentTypeScope="" ma:versionID="1bc2cf07ca9e91f12cf14ac7908633be">
  <xsd:schema xmlns:xsd="http://www.w3.org/2001/XMLSchema" xmlns:xs="http://www.w3.org/2001/XMLSchema" xmlns:p="http://schemas.microsoft.com/office/2006/metadata/properties" xmlns:ns2="b57b5232-cab4-46b6-8495-b1073ce81fdf" xmlns:ns3="a6cb3b68-1c7a-4efc-95b2-6c9807671d27" targetNamespace="http://schemas.microsoft.com/office/2006/metadata/properties" ma:root="true" ma:fieldsID="477ca612a97d2e8c10d1ae82835e6d27" ns2:_="" ns3:_="">
    <xsd:import namespace="b57b5232-cab4-46b6-8495-b1073ce81fdf"/>
    <xsd:import namespace="a6cb3b68-1c7a-4efc-95b2-6c9807671d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b5232-cab4-46b6-8495-b1073ce81f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b02489-e149-4059-ad36-373e96ab048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cb3b68-1c7a-4efc-95b2-6c9807671d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c7b6590-a65e-4ecd-a79d-71d5bc5fa343}" ma:internalName="TaxCatchAll" ma:showField="CatchAllData" ma:web="a6cb3b68-1c7a-4efc-95b2-6c9807671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308EA2-523D-484E-91DF-DE80D93D1610}">
  <ds:schemaRefs>
    <ds:schemaRef ds:uri="http://schemas.microsoft.com/sharepoint/v3/contenttype/forms"/>
  </ds:schemaRefs>
</ds:datastoreItem>
</file>

<file path=customXml/itemProps2.xml><?xml version="1.0" encoding="utf-8"?>
<ds:datastoreItem xmlns:ds="http://schemas.openxmlformats.org/officeDocument/2006/customXml" ds:itemID="{CC85214E-A2CC-4805-8881-EE720D1429D3}">
  <ds:schemaRefs>
    <ds:schemaRef ds:uri="http://schemas.microsoft.com/office/2006/documentManagement/types"/>
    <ds:schemaRef ds:uri="a6cb3b68-1c7a-4efc-95b2-6c9807671d27"/>
    <ds:schemaRef ds:uri="http://schemas.openxmlformats.org/package/2006/metadata/core-properties"/>
    <ds:schemaRef ds:uri="http://purl.org/dc/dcmitype/"/>
    <ds:schemaRef ds:uri="b57b5232-cab4-46b6-8495-b1073ce81fdf"/>
    <ds:schemaRef ds:uri="http://purl.org/dc/terms/"/>
    <ds:schemaRef ds:uri="http://www.w3.org/XML/1998/namespace"/>
    <ds:schemaRef ds:uri="http://schemas.microsoft.com/office/2006/metadata/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5CCEF661-73B2-48B9-8BD9-2AFBDED76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7b5232-cab4-46b6-8495-b1073ce81fdf"/>
    <ds:schemaRef ds:uri="a6cb3b68-1c7a-4efc-95b2-6c9807671d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426</TotalTime>
  <Words>894</Words>
  <Application>Microsoft Office PowerPoint</Application>
  <PresentationFormat>On-screen Show (4:3)</PresentationFormat>
  <Paragraphs>114</Paragraphs>
  <Slides>19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Tahoma</vt:lpstr>
      <vt:lpstr>Wingdings</vt:lpstr>
      <vt:lpstr>Office Theme</vt:lpstr>
      <vt:lpstr>Masters Mentors Seminar 2024</vt:lpstr>
      <vt:lpstr>Introductions</vt:lpstr>
      <vt:lpstr>What are we covering</vt:lpstr>
      <vt:lpstr>The Masters Programme</vt:lpstr>
      <vt:lpstr>What is expected on test</vt:lpstr>
      <vt:lpstr>Knowledge</vt:lpstr>
      <vt:lpstr>System</vt:lpstr>
      <vt:lpstr>Key stages of planning</vt:lpstr>
      <vt:lpstr>Progress &amp; Restraint</vt:lpstr>
      <vt:lpstr>Cornering</vt:lpstr>
      <vt:lpstr>Positioning</vt:lpstr>
      <vt:lpstr>Overtaking deliberation</vt:lpstr>
      <vt:lpstr>Road Overtaking</vt:lpstr>
      <vt:lpstr>Offsiding – Yes or No ?</vt:lpstr>
      <vt:lpstr>PowerPoint Presentation</vt:lpstr>
      <vt:lpstr>Roadcraft and offsiding</vt:lpstr>
      <vt:lpstr>Using all of the tarmac - SLAP</vt:lpstr>
      <vt:lpstr>Your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Nichola Mason</cp:lastModifiedBy>
  <cp:revision>976</cp:revision>
  <dcterms:created xsi:type="dcterms:W3CDTF">2016-02-17T16:55:21Z</dcterms:created>
  <dcterms:modified xsi:type="dcterms:W3CDTF">2024-02-13T16:24:45Z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0x01010027C960C63EC72844AA430026D17F2AD6</vt:lpwstr>
  </property>
</Properties>
</file>